
<file path=[Content_Types].xml><?xml version="1.0" encoding="utf-8"?>
<Types xmlns="http://schemas.openxmlformats.org/package/2006/content-types">
  <Default Extension="emf" ContentType="image/x-emf"/>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ags/tag1.xml" ContentType="application/vnd.openxmlformats-officedocument.presentationml.tags+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theme/themeOverride3.xml" ContentType="application/vnd.openxmlformats-officedocument.themeOverride+xml"/>
  <Override PartName="/ppt/notesSlides/notesSlide3.xml" ContentType="application/vnd.openxmlformats-officedocument.presentationml.notesSlide+xml"/>
  <Override PartName="/ppt/theme/themeOverride4.xml" ContentType="application/vnd.openxmlformats-officedocument.themeOverride+xml"/>
  <Override PartName="/ppt/notesSlides/notesSlide4.xml" ContentType="application/vnd.openxmlformats-officedocument.presentationml.notesSlide+xml"/>
  <Override PartName="/ppt/theme/themeOverride5.xml" ContentType="application/vnd.openxmlformats-officedocument.themeOverride+xml"/>
  <Override PartName="/ppt/notesSlides/notesSlide5.xml" ContentType="application/vnd.openxmlformats-officedocument.presentationml.notesSlide+xml"/>
  <Override PartName="/ppt/theme/themeOverride6.xml" ContentType="application/vnd.openxmlformats-officedocument.themeOverride+xml"/>
  <Override PartName="/ppt/notesSlides/notesSlide6.xml" ContentType="application/vnd.openxmlformats-officedocument.presentationml.notesSlide+xml"/>
  <Override PartName="/ppt/theme/themeOverride7.xml" ContentType="application/vnd.openxmlformats-officedocument.themeOverr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86" r:id="rId2"/>
    <p:sldId id="288" r:id="rId3"/>
    <p:sldId id="301" r:id="rId4"/>
    <p:sldId id="297" r:id="rId5"/>
    <p:sldId id="298" r:id="rId6"/>
    <p:sldId id="296" r:id="rId7"/>
    <p:sldId id="295" r:id="rId8"/>
    <p:sldId id="299" r:id="rId9"/>
    <p:sldId id="30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D79A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954" autoAdjust="0"/>
    <p:restoredTop sz="53416" autoAdjust="0"/>
  </p:normalViewPr>
  <p:slideViewPr>
    <p:cSldViewPr snapToGrid="0">
      <p:cViewPr varScale="1">
        <p:scale>
          <a:sx n="98" d="100"/>
          <a:sy n="98" d="100"/>
        </p:scale>
        <p:origin x="80" y="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2.png>
</file>

<file path=ppt/media/image14.png>
</file>

<file path=ppt/media/image16.png>
</file>

<file path=ppt/media/image17.png>
</file>

<file path=ppt/media/image2.png>
</file>

<file path=ppt/media/image3.jpeg>
</file>

<file path=ppt/media/image4.jpeg>
</file>

<file path=ppt/media/image5.jpeg>
</file>

<file path=ppt/media/image6.jpeg>
</file>

<file path=ppt/media/image8.png>
</file>

<file path=ppt/media/media1.mp4>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40AB30-B3F8-444A-ABE7-F7FF8B5EEBF3}" type="datetimeFigureOut">
              <a:rPr lang="en-US" smtClean="0"/>
              <a:t>5/27/2024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F099F7-26A1-8B48-9B9F-8A77627BD029}" type="slidenum">
              <a:rPr lang="en-US" smtClean="0"/>
              <a:t>‹#›</a:t>
            </a:fld>
            <a:endParaRPr lang="en-US"/>
          </a:p>
        </p:txBody>
      </p:sp>
    </p:spTree>
    <p:extLst>
      <p:ext uri="{BB962C8B-B14F-4D97-AF65-F5344CB8AC3E}">
        <p14:creationId xmlns:p14="http://schemas.microsoft.com/office/powerpoint/2010/main" val="22992342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time.com/6552679/alaska-airlines-grounds-aircrafts-forced-emergency-landing/"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time.com/6980525/singapore-airlines-flight-london-bangkok-severe-turbulence-dead-injured/"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Hello, my name is Amit Saxena. I’m a Marine Engineer working with SAP as an Architect for Intelligent Asset Management. As part of assignment 6.3 in DSC640 Data presentation and visualization, I'm going to present my research, analysis and conclusion in this short video presentation. My goal is to evaluate if air travel is safe.</a:t>
            </a:r>
          </a:p>
          <a:p>
            <a:pPr algn="l"/>
            <a:endParaRPr lang="en-US" sz="1200" b="0" i="0" dirty="0">
              <a:effectLst/>
              <a:latin typeface="var(--font-pt-serif)"/>
            </a:endParaRPr>
          </a:p>
        </p:txBody>
      </p:sp>
      <p:sp>
        <p:nvSpPr>
          <p:cNvPr id="4" name="Slide Number Placeholder 3"/>
          <p:cNvSpPr>
            <a:spLocks noGrp="1"/>
          </p:cNvSpPr>
          <p:nvPr>
            <p:ph type="sldNum" sz="quarter" idx="5"/>
          </p:nvPr>
        </p:nvSpPr>
        <p:spPr/>
        <p:txBody>
          <a:bodyPr/>
          <a:lstStyle/>
          <a:p>
            <a:fld id="{DBF099F7-26A1-8B48-9B9F-8A77627BD029}" type="slidenum">
              <a:rPr lang="en-US" smtClean="0"/>
              <a:t>1</a:t>
            </a:fld>
            <a:endParaRPr lang="en-US"/>
          </a:p>
        </p:txBody>
      </p:sp>
    </p:spTree>
    <p:extLst>
      <p:ext uri="{BB962C8B-B14F-4D97-AF65-F5344CB8AC3E}">
        <p14:creationId xmlns:p14="http://schemas.microsoft.com/office/powerpoint/2010/main" val="5549466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200" b="0" i="0" dirty="0">
                <a:effectLst/>
                <a:latin typeface="var(--font-pt-serif)"/>
              </a:rPr>
              <a:t>Recently, a spate of high-profile airline accidents reported in media this year have left a negative impression on the public.</a:t>
            </a:r>
          </a:p>
          <a:p>
            <a:pPr algn="l"/>
            <a:endParaRPr lang="en-US" sz="1200" b="0" i="0" dirty="0">
              <a:effectLst/>
              <a:latin typeface="var(--font-pt-serif)"/>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effectLst/>
                <a:latin typeface="var(--font-pt-serif)"/>
              </a:rPr>
              <a:t>There was the fiery Japan Airlines runway collision on Jan. 2, followed days later by the Alaska airlines’ </a:t>
            </a:r>
            <a:r>
              <a:rPr lang="en-US" sz="1200" b="0" i="0" dirty="0">
                <a:solidFill>
                  <a:srgbClr val="E90606"/>
                </a:solidFill>
                <a:effectLst/>
                <a:latin typeface="var(--font-pt-serif)"/>
                <a:hlinkClick r:id="rId3"/>
              </a:rPr>
              <a:t>door-plug blowout</a:t>
            </a:r>
            <a:r>
              <a:rPr lang="en-US" sz="1200" b="0" i="0" dirty="0">
                <a:effectLst/>
                <a:latin typeface="var(--font-pt-serif)"/>
              </a:rPr>
              <a:t>. An aircraft lost it’s wheels during takeoff, and </a:t>
            </a:r>
            <a:r>
              <a:rPr lang="en-US" sz="1200" b="0" i="0" dirty="0">
                <a:solidFill>
                  <a:srgbClr val="E90606"/>
                </a:solidFill>
                <a:effectLst/>
                <a:latin typeface="var(--font-pt-serif)"/>
                <a:hlinkClick r:id="rId4"/>
              </a:rPr>
              <a:t>Singapore Airlines flight</a:t>
            </a:r>
            <a:r>
              <a:rPr lang="en-US" sz="1200" b="0" i="0" dirty="0">
                <a:effectLst/>
                <a:latin typeface="var(--font-pt-serif)"/>
              </a:rPr>
              <a:t> last week, </a:t>
            </a:r>
            <a:r>
              <a:rPr lang="en-US" b="0" i="0" dirty="0">
                <a:effectLst/>
                <a:latin typeface="var(--font-pt-serif)"/>
              </a:rPr>
              <a:t>in which a man died from a suspected heart attack after the plane encountered severe turbulence.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effectLst/>
              <a:latin typeface="var(--font-pt-serif)"/>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effectLst/>
                <a:latin typeface="var(--font-pt-serif)"/>
              </a:rPr>
              <a:t>These headline-grabbing events have left the public to wonder whether it is still safe to fly.</a:t>
            </a:r>
            <a:endParaRPr lang="en-US" b="0" i="0" dirty="0">
              <a:effectLst/>
              <a:latin typeface="var(--font-pt-serif)"/>
            </a:endParaRPr>
          </a:p>
          <a:p>
            <a:pPr algn="l"/>
            <a:endParaRPr lang="en-US" sz="1200" b="0" i="0" dirty="0">
              <a:effectLst/>
              <a:latin typeface="var(--font-pt-serif)"/>
            </a:endParaRPr>
          </a:p>
          <a:p>
            <a:pPr algn="l"/>
            <a:r>
              <a:rPr lang="en-US" sz="1200" b="0" i="0" dirty="0">
                <a:effectLst/>
                <a:latin typeface="var(--font-pt-serif)"/>
              </a:rPr>
              <a:t>I have collected some data on airline safety and did research based on the data and facts to determine if flying is still safe or not. Let’s go ahead and look at some of the visualizations to check my findings.</a:t>
            </a:r>
          </a:p>
        </p:txBody>
      </p:sp>
      <p:sp>
        <p:nvSpPr>
          <p:cNvPr id="4" name="Slide Number Placeholder 3"/>
          <p:cNvSpPr>
            <a:spLocks noGrp="1"/>
          </p:cNvSpPr>
          <p:nvPr>
            <p:ph type="sldNum" sz="quarter" idx="5"/>
          </p:nvPr>
        </p:nvSpPr>
        <p:spPr/>
        <p:txBody>
          <a:bodyPr/>
          <a:lstStyle/>
          <a:p>
            <a:fld id="{DBF099F7-26A1-8B48-9B9F-8A77627BD029}" type="slidenum">
              <a:rPr lang="en-US" smtClean="0"/>
              <a:t>2</a:t>
            </a:fld>
            <a:endParaRPr lang="en-US"/>
          </a:p>
        </p:txBody>
      </p:sp>
    </p:spTree>
    <p:extLst>
      <p:ext uri="{BB962C8B-B14F-4D97-AF65-F5344CB8AC3E}">
        <p14:creationId xmlns:p14="http://schemas.microsoft.com/office/powerpoint/2010/main" val="6565725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started by comparing the no. of fatalities to the total no. of passengers who took air travel every year from 2004 till 2021. </a:t>
            </a:r>
          </a:p>
          <a:p>
            <a:endParaRPr lang="en-US" dirty="0">
              <a:effectLst/>
              <a:latin typeface="Helvetica" pitchFamily="2" charset="0"/>
            </a:endParaRPr>
          </a:p>
          <a:p>
            <a:r>
              <a:rPr lang="en-US" dirty="0">
                <a:effectLst/>
                <a:latin typeface="Helvetica" pitchFamily="2" charset="0"/>
              </a:rPr>
              <a:t>As you can clearly see in the chart, the no. of passengers are in billions whereas the fatalities are mostly in single digits. The maximum percentage of fatalities in year 2006 was 0.000002%, which is extremely low.</a:t>
            </a:r>
          </a:p>
        </p:txBody>
      </p:sp>
      <p:sp>
        <p:nvSpPr>
          <p:cNvPr id="4" name="Slide Number Placeholder 3"/>
          <p:cNvSpPr>
            <a:spLocks noGrp="1"/>
          </p:cNvSpPr>
          <p:nvPr>
            <p:ph type="sldNum" sz="quarter" idx="5"/>
          </p:nvPr>
        </p:nvSpPr>
        <p:spPr/>
        <p:txBody>
          <a:bodyPr/>
          <a:lstStyle/>
          <a:p>
            <a:fld id="{DBF099F7-26A1-8B48-9B9F-8A77627BD029}" type="slidenum">
              <a:rPr lang="en-US" smtClean="0"/>
              <a:t>3</a:t>
            </a:fld>
            <a:endParaRPr lang="en-US"/>
          </a:p>
        </p:txBody>
      </p:sp>
    </p:spTree>
    <p:extLst>
      <p:ext uri="{BB962C8B-B14F-4D97-AF65-F5344CB8AC3E}">
        <p14:creationId xmlns:p14="http://schemas.microsoft.com/office/powerpoint/2010/main" val="3293185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latin typeface="Helvetica" pitchFamily="2" charset="0"/>
              </a:rPr>
              <a:t>Next, let’s check the fatalities per 100K departures and 100K flight hours. </a:t>
            </a:r>
          </a:p>
          <a:p>
            <a:endParaRPr lang="en-US" dirty="0">
              <a:effectLst/>
              <a:latin typeface="Helvetica" pitchFamily="2" charset="0"/>
            </a:endParaRPr>
          </a:p>
          <a:p>
            <a:r>
              <a:rPr lang="en-US" dirty="0">
                <a:effectLst/>
                <a:latin typeface="Helvetica" pitchFamily="2" charset="0"/>
              </a:rPr>
              <a:t>As you can see in this slide, the highest no.s in year 2009 are 0.5 fatalities per 100K departures and 0.3 fatalities per 100K flight hours. I didn’t display the no.s on the chart as it was getting very difficult to read them.</a:t>
            </a:r>
          </a:p>
          <a:p>
            <a:endParaRPr lang="en-US" dirty="0"/>
          </a:p>
          <a:p>
            <a:endParaRPr lang="en-US" dirty="0"/>
          </a:p>
        </p:txBody>
      </p:sp>
      <p:sp>
        <p:nvSpPr>
          <p:cNvPr id="4" name="Slide Number Placeholder 3"/>
          <p:cNvSpPr>
            <a:spLocks noGrp="1"/>
          </p:cNvSpPr>
          <p:nvPr>
            <p:ph type="sldNum" sz="quarter" idx="5"/>
          </p:nvPr>
        </p:nvSpPr>
        <p:spPr/>
        <p:txBody>
          <a:bodyPr/>
          <a:lstStyle/>
          <a:p>
            <a:fld id="{DBF099F7-26A1-8B48-9B9F-8A77627BD029}" type="slidenum">
              <a:rPr lang="en-US" smtClean="0"/>
              <a:t>4</a:t>
            </a:fld>
            <a:endParaRPr lang="en-US"/>
          </a:p>
        </p:txBody>
      </p:sp>
    </p:spTree>
    <p:extLst>
      <p:ext uri="{BB962C8B-B14F-4D97-AF65-F5344CB8AC3E}">
        <p14:creationId xmlns:p14="http://schemas.microsoft.com/office/powerpoint/2010/main" val="5783319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latin typeface="Helvetica" pitchFamily="2" charset="0"/>
              </a:rPr>
              <a:t>Now let’s compare air travel to road travel. We’ll look at the fatalities per 100 million miles of air travel Globally vs road travel in US alone.</a:t>
            </a:r>
          </a:p>
          <a:p>
            <a:endParaRPr lang="en-US" dirty="0">
              <a:effectLst/>
              <a:latin typeface="Helvetica" pitchFamily="2" charset="0"/>
            </a:endParaRPr>
          </a:p>
          <a:p>
            <a:r>
              <a:rPr lang="en-US" dirty="0">
                <a:effectLst/>
                <a:latin typeface="Helvetica" pitchFamily="2" charset="0"/>
              </a:rPr>
              <a:t>The fatalities in road travel are consistently more than the fatalities in air travel. If we can compile the road fatality data for the whole world the differences would be even greater.</a:t>
            </a:r>
          </a:p>
          <a:p>
            <a:endParaRPr lang="en-US" dirty="0">
              <a:effectLst/>
              <a:latin typeface="Helvetica" pitchFamily="2" charset="0"/>
            </a:endParaRPr>
          </a:p>
          <a:p>
            <a:endParaRPr lang="en-US" dirty="0"/>
          </a:p>
        </p:txBody>
      </p:sp>
      <p:sp>
        <p:nvSpPr>
          <p:cNvPr id="4" name="Slide Number Placeholder 3"/>
          <p:cNvSpPr>
            <a:spLocks noGrp="1"/>
          </p:cNvSpPr>
          <p:nvPr>
            <p:ph type="sldNum" sz="quarter" idx="5"/>
          </p:nvPr>
        </p:nvSpPr>
        <p:spPr/>
        <p:txBody>
          <a:bodyPr/>
          <a:lstStyle/>
          <a:p>
            <a:fld id="{DBF099F7-26A1-8B48-9B9F-8A77627BD029}" type="slidenum">
              <a:rPr lang="en-US" smtClean="0"/>
              <a:t>5</a:t>
            </a:fld>
            <a:endParaRPr lang="en-US"/>
          </a:p>
        </p:txBody>
      </p:sp>
    </p:spTree>
    <p:extLst>
      <p:ext uri="{BB962C8B-B14F-4D97-AF65-F5344CB8AC3E}">
        <p14:creationId xmlns:p14="http://schemas.microsoft.com/office/powerpoint/2010/main" val="6966374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latin typeface="Helvetica" pitchFamily="2" charset="0"/>
              </a:rPr>
              <a:t>When we check the total fatalities while traveling by road in US and while traveling by air Globally every year from 2002 till 2021, t</a:t>
            </a:r>
            <a:r>
              <a:rPr lang="en-US" dirty="0"/>
              <a:t>he comparison clearly highlights the extremely small no. of fatal accidents and deaths in air travel when compared to fatal accidents and deaths in road travel.</a:t>
            </a:r>
          </a:p>
          <a:p>
            <a:endParaRPr lang="en-US" dirty="0"/>
          </a:p>
          <a:p>
            <a:r>
              <a:rPr lang="en-US" dirty="0">
                <a:effectLst/>
                <a:latin typeface="Helvetica" pitchFamily="2" charset="0"/>
              </a:rPr>
              <a:t>An average of more than 100 people died per day on US roads alone between 2003 and2022. More people died during road travel in 2 days, on average, than the total deaths during air travel in the same period of 19 years.</a:t>
            </a:r>
          </a:p>
          <a:p>
            <a:endParaRPr lang="en-US" dirty="0"/>
          </a:p>
        </p:txBody>
      </p:sp>
      <p:sp>
        <p:nvSpPr>
          <p:cNvPr id="4" name="Slide Number Placeholder 3"/>
          <p:cNvSpPr>
            <a:spLocks noGrp="1"/>
          </p:cNvSpPr>
          <p:nvPr>
            <p:ph type="sldNum" sz="quarter" idx="5"/>
          </p:nvPr>
        </p:nvSpPr>
        <p:spPr/>
        <p:txBody>
          <a:bodyPr/>
          <a:lstStyle/>
          <a:p>
            <a:fld id="{DBF099F7-26A1-8B48-9B9F-8A77627BD029}" type="slidenum">
              <a:rPr lang="en-US" smtClean="0"/>
              <a:t>6</a:t>
            </a:fld>
            <a:endParaRPr lang="en-US"/>
          </a:p>
        </p:txBody>
      </p:sp>
    </p:spTree>
    <p:extLst>
      <p:ext uri="{BB962C8B-B14F-4D97-AF65-F5344CB8AC3E}">
        <p14:creationId xmlns:p14="http://schemas.microsoft.com/office/powerpoint/2010/main" val="1155144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checking the accidents in different modes of transport using the bar charts, the small no. of accidents in air travel compared to highway, railroad, and waterborne becomes evident.</a:t>
            </a:r>
          </a:p>
          <a:p>
            <a:endParaRPr lang="en-US" dirty="0"/>
          </a:p>
          <a:p>
            <a:r>
              <a:rPr lang="en-US" sz="1050" i="1" dirty="0"/>
              <a:t>Please keep in mind that I’ve kept the scale logarithmic so that all bars are visible in the chart.</a:t>
            </a:r>
          </a:p>
          <a:p>
            <a:endParaRPr lang="en-US" dirty="0"/>
          </a:p>
        </p:txBody>
      </p:sp>
      <p:sp>
        <p:nvSpPr>
          <p:cNvPr id="4" name="Slide Number Placeholder 3"/>
          <p:cNvSpPr>
            <a:spLocks noGrp="1"/>
          </p:cNvSpPr>
          <p:nvPr>
            <p:ph type="sldNum" sz="quarter" idx="5"/>
          </p:nvPr>
        </p:nvSpPr>
        <p:spPr/>
        <p:txBody>
          <a:bodyPr/>
          <a:lstStyle/>
          <a:p>
            <a:fld id="{DBF099F7-26A1-8B48-9B9F-8A77627BD029}" type="slidenum">
              <a:rPr lang="en-US" smtClean="0"/>
              <a:t>7</a:t>
            </a:fld>
            <a:endParaRPr lang="en-US"/>
          </a:p>
        </p:txBody>
      </p:sp>
    </p:spTree>
    <p:extLst>
      <p:ext uri="{BB962C8B-B14F-4D97-AF65-F5344CB8AC3E}">
        <p14:creationId xmlns:p14="http://schemas.microsoft.com/office/powerpoint/2010/main" val="2817462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t>As per the data I used to research and create the visualizations in this presentation, it is very clear that air travel is a lot safer than other modes of transportations like road, rail or waterborne.</a:t>
            </a:r>
          </a:p>
          <a:p>
            <a:pPr lvl="0"/>
            <a:endParaRPr lang="en-US" dirty="0"/>
          </a:p>
          <a:p>
            <a:pPr lvl="0"/>
            <a:r>
              <a:rPr lang="en-US" dirty="0"/>
              <a:t>Apart from improved regulations, the improvements in engineering has also made air travel safer over the years. The engines are a lot more reliable today than they were in the past decades.</a:t>
            </a:r>
          </a:p>
          <a:p>
            <a:pPr lvl="0"/>
            <a:endParaRPr lang="en-US" b="0" i="0" dirty="0"/>
          </a:p>
          <a:p>
            <a:pPr lvl="0"/>
            <a:r>
              <a:rPr lang="en-US" b="0" i="0" dirty="0"/>
              <a:t>As per the FAA, commercial aviation fatalities in the US have decreased by 95% over the past 20 years. </a:t>
            </a:r>
            <a:endParaRPr lang="en-US" dirty="0"/>
          </a:p>
          <a:p>
            <a:pPr lvl="0"/>
            <a:endParaRPr lang="en-US" b="0" i="0" dirty="0"/>
          </a:p>
          <a:p>
            <a:pPr lvl="0"/>
            <a:r>
              <a:rPr lang="en-US" b="0" i="0" dirty="0"/>
              <a:t>The International Civil Aviation Organization also reports a 10% decrease in accidents in 2022 compared to 2020, and a 65% drop in fatalities.</a:t>
            </a:r>
          </a:p>
          <a:p>
            <a:pPr lvl="0"/>
            <a:endParaRPr lang="en-US"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11111"/>
                </a:solidFill>
                <a:effectLst/>
                <a:highlight>
                  <a:srgbClr val="FFFFFF"/>
                </a:highlight>
                <a:latin typeface="-apple-system"/>
              </a:rPr>
              <a:t>Despite the perception of risk, the data demonstrates that boarding an airplane remains significantly safer than the drive to the airport.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111111"/>
              </a:solidFill>
              <a:effectLst/>
              <a:highlight>
                <a:srgbClr val="FFFFFF"/>
              </a:highligh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11111"/>
                </a:solidFill>
                <a:effectLst/>
                <a:highlight>
                  <a:srgbClr val="FFFFFF"/>
                </a:highlight>
                <a:latin typeface="-apple-system"/>
              </a:rPr>
              <a:t>Remarkably, there were no fatalities reported among the 37 million commercial airline flights in 2023.</a:t>
            </a:r>
            <a:endParaRPr lang="en-US" sz="1200" b="0" i="0" dirty="0">
              <a:effectLst/>
              <a:latin typeface="var(--font-pt-serif)"/>
            </a:endParaRPr>
          </a:p>
          <a:p>
            <a:pPr lvl="0"/>
            <a:endParaRPr lang="en-US" dirty="0"/>
          </a:p>
        </p:txBody>
      </p:sp>
      <p:sp>
        <p:nvSpPr>
          <p:cNvPr id="4" name="Slide Number Placeholder 3"/>
          <p:cNvSpPr>
            <a:spLocks noGrp="1"/>
          </p:cNvSpPr>
          <p:nvPr>
            <p:ph type="sldNum" sz="quarter" idx="5"/>
          </p:nvPr>
        </p:nvSpPr>
        <p:spPr/>
        <p:txBody>
          <a:bodyPr/>
          <a:lstStyle/>
          <a:p>
            <a:fld id="{DBF099F7-26A1-8B48-9B9F-8A77627BD029}" type="slidenum">
              <a:rPr lang="en-US" smtClean="0"/>
              <a:t>8</a:t>
            </a:fld>
            <a:endParaRPr lang="en-US"/>
          </a:p>
        </p:txBody>
      </p:sp>
    </p:spTree>
    <p:extLst>
      <p:ext uri="{BB962C8B-B14F-4D97-AF65-F5344CB8AC3E}">
        <p14:creationId xmlns:p14="http://schemas.microsoft.com/office/powerpoint/2010/main" val="5966924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ethical considerations I kept in mind while working on the data and the links to the data I’ve used in the creation of graphs and charts and the sources of news items that I have used in the narration.</a:t>
            </a:r>
          </a:p>
          <a:p>
            <a:endParaRPr lang="en-US" dirty="0"/>
          </a:p>
          <a:p>
            <a:r>
              <a:rPr lang="en-US" dirty="0"/>
              <a:t>Thank you very much for your time and I hope I was able to prove that air travel is a very safe mode of transport despite the negative media reports.</a:t>
            </a:r>
          </a:p>
          <a:p>
            <a:endParaRPr lang="en-US" dirty="0"/>
          </a:p>
        </p:txBody>
      </p:sp>
      <p:sp>
        <p:nvSpPr>
          <p:cNvPr id="4" name="Slide Number Placeholder 3"/>
          <p:cNvSpPr>
            <a:spLocks noGrp="1"/>
          </p:cNvSpPr>
          <p:nvPr>
            <p:ph type="sldNum" sz="quarter" idx="5"/>
          </p:nvPr>
        </p:nvSpPr>
        <p:spPr/>
        <p:txBody>
          <a:bodyPr/>
          <a:lstStyle/>
          <a:p>
            <a:fld id="{DBF099F7-26A1-8B48-9B9F-8A77627BD029}" type="slidenum">
              <a:rPr lang="en-US" smtClean="0"/>
              <a:t>9</a:t>
            </a:fld>
            <a:endParaRPr lang="en-US"/>
          </a:p>
        </p:txBody>
      </p:sp>
    </p:spTree>
    <p:extLst>
      <p:ext uri="{BB962C8B-B14F-4D97-AF65-F5344CB8AC3E}">
        <p14:creationId xmlns:p14="http://schemas.microsoft.com/office/powerpoint/2010/main" val="4246578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1A6E6-075E-4828-AF88-09BD0A7425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F3800DB-487B-4E23-AC0B-90C9ED4E107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64DF5B1-3694-42A9-866E-9F1FF6CF0C01}"/>
              </a:ext>
            </a:extLst>
          </p:cNvPr>
          <p:cNvSpPr>
            <a:spLocks noGrp="1"/>
          </p:cNvSpPr>
          <p:nvPr>
            <p:ph type="dt" sz="half" idx="10"/>
          </p:nvPr>
        </p:nvSpPr>
        <p:spPr/>
        <p:txBody>
          <a:bodyPr/>
          <a:lstStyle/>
          <a:p>
            <a:fld id="{EED1C14C-A143-42F5-B247-D0E800131009}" type="datetimeFigureOut">
              <a:rPr lang="en-US" smtClean="0"/>
              <a:t>5/27/2024</a:t>
            </a:fld>
            <a:endParaRPr lang="en-US" dirty="0"/>
          </a:p>
        </p:txBody>
      </p:sp>
      <p:sp>
        <p:nvSpPr>
          <p:cNvPr id="5" name="Footer Placeholder 4">
            <a:extLst>
              <a:ext uri="{FF2B5EF4-FFF2-40B4-BE49-F238E27FC236}">
                <a16:creationId xmlns:a16="http://schemas.microsoft.com/office/drawing/2014/main" id="{54718E67-8162-4BE0-9B01-22B89A120AD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1568B9D-A8C9-40C5-85B0-14F435F39C81}"/>
              </a:ext>
            </a:extLst>
          </p:cNvPr>
          <p:cNvSpPr>
            <a:spLocks noGrp="1"/>
          </p:cNvSpPr>
          <p:nvPr>
            <p:ph type="sldNum" sz="quarter" idx="12"/>
          </p:nvPr>
        </p:nvSpPr>
        <p:spPr/>
        <p:txBody>
          <a:bodyPr/>
          <a:lstStyle/>
          <a:p>
            <a:fld id="{5B03D32D-F1BC-4E9C-97E1-36CFF5B22341}" type="slidenum">
              <a:rPr lang="en-US" smtClean="0"/>
              <a:t>‹#›</a:t>
            </a:fld>
            <a:endParaRPr lang="en-US" dirty="0"/>
          </a:p>
        </p:txBody>
      </p:sp>
    </p:spTree>
    <p:extLst>
      <p:ext uri="{BB962C8B-B14F-4D97-AF65-F5344CB8AC3E}">
        <p14:creationId xmlns:p14="http://schemas.microsoft.com/office/powerpoint/2010/main" val="8967383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536FE-B6CA-4D45-A719-6B51F3FF6D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FB9388C-63B0-4DA8-97D0-BEEDCF401CA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9BDB0-2A2B-43AC-965A-A9E7E7F741CD}"/>
              </a:ext>
            </a:extLst>
          </p:cNvPr>
          <p:cNvSpPr>
            <a:spLocks noGrp="1"/>
          </p:cNvSpPr>
          <p:nvPr>
            <p:ph type="dt" sz="half" idx="10"/>
          </p:nvPr>
        </p:nvSpPr>
        <p:spPr/>
        <p:txBody>
          <a:bodyPr/>
          <a:lstStyle/>
          <a:p>
            <a:fld id="{EED1C14C-A143-42F5-B247-D0E800131009}" type="datetimeFigureOut">
              <a:rPr lang="en-US" smtClean="0"/>
              <a:t>5/27/2024</a:t>
            </a:fld>
            <a:endParaRPr lang="en-US" dirty="0"/>
          </a:p>
        </p:txBody>
      </p:sp>
      <p:sp>
        <p:nvSpPr>
          <p:cNvPr id="5" name="Footer Placeholder 4">
            <a:extLst>
              <a:ext uri="{FF2B5EF4-FFF2-40B4-BE49-F238E27FC236}">
                <a16:creationId xmlns:a16="http://schemas.microsoft.com/office/drawing/2014/main" id="{B67DA7C3-2A5B-4BED-A540-9136486CC5B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35888E8-31D6-4E51-9228-0D6066FED555}"/>
              </a:ext>
            </a:extLst>
          </p:cNvPr>
          <p:cNvSpPr>
            <a:spLocks noGrp="1"/>
          </p:cNvSpPr>
          <p:nvPr>
            <p:ph type="sldNum" sz="quarter" idx="12"/>
          </p:nvPr>
        </p:nvSpPr>
        <p:spPr/>
        <p:txBody>
          <a:bodyPr/>
          <a:lstStyle/>
          <a:p>
            <a:fld id="{5B03D32D-F1BC-4E9C-97E1-36CFF5B22341}" type="slidenum">
              <a:rPr lang="en-US" smtClean="0"/>
              <a:t>‹#›</a:t>
            </a:fld>
            <a:endParaRPr lang="en-US" dirty="0"/>
          </a:p>
        </p:txBody>
      </p:sp>
    </p:spTree>
    <p:extLst>
      <p:ext uri="{BB962C8B-B14F-4D97-AF65-F5344CB8AC3E}">
        <p14:creationId xmlns:p14="http://schemas.microsoft.com/office/powerpoint/2010/main" val="34711606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D010CA-6776-433E-8E25-97899E0828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391E6E-3CF5-4535-B37E-E30058EA284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6ADEE3-AAA7-4846-8EC6-84B1537C1D74}"/>
              </a:ext>
            </a:extLst>
          </p:cNvPr>
          <p:cNvSpPr>
            <a:spLocks noGrp="1"/>
          </p:cNvSpPr>
          <p:nvPr>
            <p:ph type="dt" sz="half" idx="10"/>
          </p:nvPr>
        </p:nvSpPr>
        <p:spPr/>
        <p:txBody>
          <a:bodyPr/>
          <a:lstStyle/>
          <a:p>
            <a:fld id="{EED1C14C-A143-42F5-B247-D0E800131009}" type="datetimeFigureOut">
              <a:rPr lang="en-US" smtClean="0"/>
              <a:t>5/27/2024</a:t>
            </a:fld>
            <a:endParaRPr lang="en-US" dirty="0"/>
          </a:p>
        </p:txBody>
      </p:sp>
      <p:sp>
        <p:nvSpPr>
          <p:cNvPr id="5" name="Footer Placeholder 4">
            <a:extLst>
              <a:ext uri="{FF2B5EF4-FFF2-40B4-BE49-F238E27FC236}">
                <a16:creationId xmlns:a16="http://schemas.microsoft.com/office/drawing/2014/main" id="{001DABD6-6E60-4895-89B1-3604A484D2D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9A4D314-6D1C-4A42-A445-B77646B2B295}"/>
              </a:ext>
            </a:extLst>
          </p:cNvPr>
          <p:cNvSpPr>
            <a:spLocks noGrp="1"/>
          </p:cNvSpPr>
          <p:nvPr>
            <p:ph type="sldNum" sz="quarter" idx="12"/>
          </p:nvPr>
        </p:nvSpPr>
        <p:spPr/>
        <p:txBody>
          <a:bodyPr/>
          <a:lstStyle/>
          <a:p>
            <a:fld id="{5B03D32D-F1BC-4E9C-97E1-36CFF5B22341}" type="slidenum">
              <a:rPr lang="en-US" smtClean="0"/>
              <a:t>‹#›</a:t>
            </a:fld>
            <a:endParaRPr lang="en-US" dirty="0"/>
          </a:p>
        </p:txBody>
      </p:sp>
    </p:spTree>
    <p:extLst>
      <p:ext uri="{BB962C8B-B14F-4D97-AF65-F5344CB8AC3E}">
        <p14:creationId xmlns:p14="http://schemas.microsoft.com/office/powerpoint/2010/main" val="4195526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4D5D7-9AEB-44F2-8A04-0694BE1520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E933F-693D-4770-8DC4-A5A086AC8AC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A7849A-1CE6-4F5C-95D7-EA8DA5EE5551}"/>
              </a:ext>
            </a:extLst>
          </p:cNvPr>
          <p:cNvSpPr>
            <a:spLocks noGrp="1"/>
          </p:cNvSpPr>
          <p:nvPr>
            <p:ph type="dt" sz="half" idx="10"/>
          </p:nvPr>
        </p:nvSpPr>
        <p:spPr/>
        <p:txBody>
          <a:bodyPr/>
          <a:lstStyle/>
          <a:p>
            <a:fld id="{EED1C14C-A143-42F5-B247-D0E800131009}" type="datetimeFigureOut">
              <a:rPr lang="en-US" smtClean="0"/>
              <a:t>5/27/2024</a:t>
            </a:fld>
            <a:endParaRPr lang="en-US" dirty="0"/>
          </a:p>
        </p:txBody>
      </p:sp>
      <p:sp>
        <p:nvSpPr>
          <p:cNvPr id="5" name="Footer Placeholder 4">
            <a:extLst>
              <a:ext uri="{FF2B5EF4-FFF2-40B4-BE49-F238E27FC236}">
                <a16:creationId xmlns:a16="http://schemas.microsoft.com/office/drawing/2014/main" id="{39FE1FD0-B95E-4CF6-9A27-0F91F96DAE0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96123BE-5891-49D6-A758-867A98F38D77}"/>
              </a:ext>
            </a:extLst>
          </p:cNvPr>
          <p:cNvSpPr>
            <a:spLocks noGrp="1"/>
          </p:cNvSpPr>
          <p:nvPr>
            <p:ph type="sldNum" sz="quarter" idx="12"/>
          </p:nvPr>
        </p:nvSpPr>
        <p:spPr/>
        <p:txBody>
          <a:bodyPr/>
          <a:lstStyle/>
          <a:p>
            <a:fld id="{5B03D32D-F1BC-4E9C-97E1-36CFF5B22341}" type="slidenum">
              <a:rPr lang="en-US" smtClean="0"/>
              <a:t>‹#›</a:t>
            </a:fld>
            <a:endParaRPr lang="en-US" dirty="0"/>
          </a:p>
        </p:txBody>
      </p:sp>
    </p:spTree>
    <p:extLst>
      <p:ext uri="{BB962C8B-B14F-4D97-AF65-F5344CB8AC3E}">
        <p14:creationId xmlns:p14="http://schemas.microsoft.com/office/powerpoint/2010/main" val="23597226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85FC7-1BEA-438E-A0A7-88FF551122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BD5F5C0-417B-4A28-8AE9-A79AC74A625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4BC6257-C490-4059-9E97-16E46673C65A}"/>
              </a:ext>
            </a:extLst>
          </p:cNvPr>
          <p:cNvSpPr>
            <a:spLocks noGrp="1"/>
          </p:cNvSpPr>
          <p:nvPr>
            <p:ph type="dt" sz="half" idx="10"/>
          </p:nvPr>
        </p:nvSpPr>
        <p:spPr/>
        <p:txBody>
          <a:bodyPr/>
          <a:lstStyle/>
          <a:p>
            <a:fld id="{EED1C14C-A143-42F5-B247-D0E800131009}" type="datetimeFigureOut">
              <a:rPr lang="en-US" smtClean="0"/>
              <a:t>5/27/2024</a:t>
            </a:fld>
            <a:endParaRPr lang="en-US" dirty="0"/>
          </a:p>
        </p:txBody>
      </p:sp>
      <p:sp>
        <p:nvSpPr>
          <p:cNvPr id="5" name="Footer Placeholder 4">
            <a:extLst>
              <a:ext uri="{FF2B5EF4-FFF2-40B4-BE49-F238E27FC236}">
                <a16:creationId xmlns:a16="http://schemas.microsoft.com/office/drawing/2014/main" id="{7A4051CD-74EC-43C1-9F21-D33BD297FC2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BC95141-29DC-41BA-BE25-E899055F3178}"/>
              </a:ext>
            </a:extLst>
          </p:cNvPr>
          <p:cNvSpPr>
            <a:spLocks noGrp="1"/>
          </p:cNvSpPr>
          <p:nvPr>
            <p:ph type="sldNum" sz="quarter" idx="12"/>
          </p:nvPr>
        </p:nvSpPr>
        <p:spPr/>
        <p:txBody>
          <a:bodyPr/>
          <a:lstStyle/>
          <a:p>
            <a:fld id="{5B03D32D-F1BC-4E9C-97E1-36CFF5B22341}" type="slidenum">
              <a:rPr lang="en-US" smtClean="0"/>
              <a:t>‹#›</a:t>
            </a:fld>
            <a:endParaRPr lang="en-US" dirty="0"/>
          </a:p>
        </p:txBody>
      </p:sp>
    </p:spTree>
    <p:extLst>
      <p:ext uri="{BB962C8B-B14F-4D97-AF65-F5344CB8AC3E}">
        <p14:creationId xmlns:p14="http://schemas.microsoft.com/office/powerpoint/2010/main" val="6945323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4FC21-AE04-4050-80E6-D9DCA4B50C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1885F7E-EF45-48F7-9E54-C6806D0E963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724501F-6ED5-4112-B037-D3E9F8CF2C8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861E48C-176E-4E60-8CB3-5425169963CD}"/>
              </a:ext>
            </a:extLst>
          </p:cNvPr>
          <p:cNvSpPr>
            <a:spLocks noGrp="1"/>
          </p:cNvSpPr>
          <p:nvPr>
            <p:ph type="dt" sz="half" idx="10"/>
          </p:nvPr>
        </p:nvSpPr>
        <p:spPr/>
        <p:txBody>
          <a:bodyPr/>
          <a:lstStyle/>
          <a:p>
            <a:fld id="{EED1C14C-A143-42F5-B247-D0E800131009}" type="datetimeFigureOut">
              <a:rPr lang="en-US" smtClean="0"/>
              <a:t>5/27/2024</a:t>
            </a:fld>
            <a:endParaRPr lang="en-US" dirty="0"/>
          </a:p>
        </p:txBody>
      </p:sp>
      <p:sp>
        <p:nvSpPr>
          <p:cNvPr id="6" name="Footer Placeholder 5">
            <a:extLst>
              <a:ext uri="{FF2B5EF4-FFF2-40B4-BE49-F238E27FC236}">
                <a16:creationId xmlns:a16="http://schemas.microsoft.com/office/drawing/2014/main" id="{5852202B-C929-4B39-AF47-D17C38F868E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DEEEBF3-930A-4A23-810D-C1880E7A6D29}"/>
              </a:ext>
            </a:extLst>
          </p:cNvPr>
          <p:cNvSpPr>
            <a:spLocks noGrp="1"/>
          </p:cNvSpPr>
          <p:nvPr>
            <p:ph type="sldNum" sz="quarter" idx="12"/>
          </p:nvPr>
        </p:nvSpPr>
        <p:spPr/>
        <p:txBody>
          <a:bodyPr/>
          <a:lstStyle/>
          <a:p>
            <a:fld id="{5B03D32D-F1BC-4E9C-97E1-36CFF5B22341}" type="slidenum">
              <a:rPr lang="en-US" smtClean="0"/>
              <a:t>‹#›</a:t>
            </a:fld>
            <a:endParaRPr lang="en-US" dirty="0"/>
          </a:p>
        </p:txBody>
      </p:sp>
    </p:spTree>
    <p:extLst>
      <p:ext uri="{BB962C8B-B14F-4D97-AF65-F5344CB8AC3E}">
        <p14:creationId xmlns:p14="http://schemas.microsoft.com/office/powerpoint/2010/main" val="1723384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48E08-A828-430D-B8A6-7302E570AD2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1FF5402-465C-4E68-BF7E-BFE1177B55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69B917D-5EC9-44FC-B8A7-9ADF4ADC4FA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DCF5D4-E55C-42FF-A7E5-2466DE35B8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7579A7F-77F4-4169-8D51-21234419984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735923-3BB5-4F33-8E76-56665E95B55A}"/>
              </a:ext>
            </a:extLst>
          </p:cNvPr>
          <p:cNvSpPr>
            <a:spLocks noGrp="1"/>
          </p:cNvSpPr>
          <p:nvPr>
            <p:ph type="dt" sz="half" idx="10"/>
          </p:nvPr>
        </p:nvSpPr>
        <p:spPr/>
        <p:txBody>
          <a:bodyPr/>
          <a:lstStyle/>
          <a:p>
            <a:fld id="{EED1C14C-A143-42F5-B247-D0E800131009}" type="datetimeFigureOut">
              <a:rPr lang="en-US" smtClean="0"/>
              <a:t>5/27/2024</a:t>
            </a:fld>
            <a:endParaRPr lang="en-US" dirty="0"/>
          </a:p>
        </p:txBody>
      </p:sp>
      <p:sp>
        <p:nvSpPr>
          <p:cNvPr id="8" name="Footer Placeholder 7">
            <a:extLst>
              <a:ext uri="{FF2B5EF4-FFF2-40B4-BE49-F238E27FC236}">
                <a16:creationId xmlns:a16="http://schemas.microsoft.com/office/drawing/2014/main" id="{FA43FC79-7089-4373-88DC-12501E78201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B4E0BEB1-B009-47B7-B159-DE05E615E710}"/>
              </a:ext>
            </a:extLst>
          </p:cNvPr>
          <p:cNvSpPr>
            <a:spLocks noGrp="1"/>
          </p:cNvSpPr>
          <p:nvPr>
            <p:ph type="sldNum" sz="quarter" idx="12"/>
          </p:nvPr>
        </p:nvSpPr>
        <p:spPr/>
        <p:txBody>
          <a:bodyPr/>
          <a:lstStyle/>
          <a:p>
            <a:fld id="{5B03D32D-F1BC-4E9C-97E1-36CFF5B22341}" type="slidenum">
              <a:rPr lang="en-US" smtClean="0"/>
              <a:t>‹#›</a:t>
            </a:fld>
            <a:endParaRPr lang="en-US" dirty="0"/>
          </a:p>
        </p:txBody>
      </p:sp>
    </p:spTree>
    <p:extLst>
      <p:ext uri="{BB962C8B-B14F-4D97-AF65-F5344CB8AC3E}">
        <p14:creationId xmlns:p14="http://schemas.microsoft.com/office/powerpoint/2010/main" val="241972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5FFCC-78CC-4E9D-A277-8230F27334A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4CEFE7-D923-48C1-B2FE-8110829C69E3}"/>
              </a:ext>
            </a:extLst>
          </p:cNvPr>
          <p:cNvSpPr>
            <a:spLocks noGrp="1"/>
          </p:cNvSpPr>
          <p:nvPr>
            <p:ph type="dt" sz="half" idx="10"/>
          </p:nvPr>
        </p:nvSpPr>
        <p:spPr/>
        <p:txBody>
          <a:bodyPr/>
          <a:lstStyle/>
          <a:p>
            <a:fld id="{EED1C14C-A143-42F5-B247-D0E800131009}" type="datetimeFigureOut">
              <a:rPr lang="en-US" smtClean="0"/>
              <a:t>5/27/2024</a:t>
            </a:fld>
            <a:endParaRPr lang="en-US" dirty="0"/>
          </a:p>
        </p:txBody>
      </p:sp>
      <p:sp>
        <p:nvSpPr>
          <p:cNvPr id="4" name="Footer Placeholder 3">
            <a:extLst>
              <a:ext uri="{FF2B5EF4-FFF2-40B4-BE49-F238E27FC236}">
                <a16:creationId xmlns:a16="http://schemas.microsoft.com/office/drawing/2014/main" id="{A68F91C9-7841-4F7B-8F24-B5FF45B5B391}"/>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B8896739-CF17-4867-A5ED-317AD19F5A3B}"/>
              </a:ext>
            </a:extLst>
          </p:cNvPr>
          <p:cNvSpPr>
            <a:spLocks noGrp="1"/>
          </p:cNvSpPr>
          <p:nvPr>
            <p:ph type="sldNum" sz="quarter" idx="12"/>
          </p:nvPr>
        </p:nvSpPr>
        <p:spPr/>
        <p:txBody>
          <a:bodyPr/>
          <a:lstStyle/>
          <a:p>
            <a:fld id="{5B03D32D-F1BC-4E9C-97E1-36CFF5B22341}" type="slidenum">
              <a:rPr lang="en-US" smtClean="0"/>
              <a:t>‹#›</a:t>
            </a:fld>
            <a:endParaRPr lang="en-US" dirty="0"/>
          </a:p>
        </p:txBody>
      </p:sp>
    </p:spTree>
    <p:extLst>
      <p:ext uri="{BB962C8B-B14F-4D97-AF65-F5344CB8AC3E}">
        <p14:creationId xmlns:p14="http://schemas.microsoft.com/office/powerpoint/2010/main" val="9531143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8942B-5ECF-4556-91C2-496E4C52EF8A}"/>
              </a:ext>
            </a:extLst>
          </p:cNvPr>
          <p:cNvSpPr>
            <a:spLocks noGrp="1"/>
          </p:cNvSpPr>
          <p:nvPr>
            <p:ph type="dt" sz="half" idx="10"/>
          </p:nvPr>
        </p:nvSpPr>
        <p:spPr/>
        <p:txBody>
          <a:bodyPr/>
          <a:lstStyle/>
          <a:p>
            <a:fld id="{EED1C14C-A143-42F5-B247-D0E800131009}" type="datetimeFigureOut">
              <a:rPr lang="en-US" smtClean="0"/>
              <a:t>5/27/2024</a:t>
            </a:fld>
            <a:endParaRPr lang="en-US" dirty="0"/>
          </a:p>
        </p:txBody>
      </p:sp>
      <p:sp>
        <p:nvSpPr>
          <p:cNvPr id="3" name="Footer Placeholder 2">
            <a:extLst>
              <a:ext uri="{FF2B5EF4-FFF2-40B4-BE49-F238E27FC236}">
                <a16:creationId xmlns:a16="http://schemas.microsoft.com/office/drawing/2014/main" id="{3E1589EF-E9AD-45F7-BFBE-6F8AD3570337}"/>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6E18E0FA-5424-403C-8462-1B7C301C65D8}"/>
              </a:ext>
            </a:extLst>
          </p:cNvPr>
          <p:cNvSpPr>
            <a:spLocks noGrp="1"/>
          </p:cNvSpPr>
          <p:nvPr>
            <p:ph type="sldNum" sz="quarter" idx="12"/>
          </p:nvPr>
        </p:nvSpPr>
        <p:spPr/>
        <p:txBody>
          <a:bodyPr/>
          <a:lstStyle/>
          <a:p>
            <a:fld id="{5B03D32D-F1BC-4E9C-97E1-36CFF5B22341}" type="slidenum">
              <a:rPr lang="en-US" smtClean="0"/>
              <a:t>‹#›</a:t>
            </a:fld>
            <a:endParaRPr lang="en-US" dirty="0"/>
          </a:p>
        </p:txBody>
      </p:sp>
    </p:spTree>
    <p:extLst>
      <p:ext uri="{BB962C8B-B14F-4D97-AF65-F5344CB8AC3E}">
        <p14:creationId xmlns:p14="http://schemas.microsoft.com/office/powerpoint/2010/main" val="4246240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27A56-C315-441C-9002-DFD599AED2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F57D9A-8037-4B31-951B-4675ADA693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63141B-5121-4179-B3F6-5295691222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A60C32E-3427-4696-A55A-56886EA24AEB}"/>
              </a:ext>
            </a:extLst>
          </p:cNvPr>
          <p:cNvSpPr>
            <a:spLocks noGrp="1"/>
          </p:cNvSpPr>
          <p:nvPr>
            <p:ph type="dt" sz="half" idx="10"/>
          </p:nvPr>
        </p:nvSpPr>
        <p:spPr/>
        <p:txBody>
          <a:bodyPr/>
          <a:lstStyle/>
          <a:p>
            <a:fld id="{EED1C14C-A143-42F5-B247-D0E800131009}" type="datetimeFigureOut">
              <a:rPr lang="en-US" smtClean="0"/>
              <a:t>5/27/2024</a:t>
            </a:fld>
            <a:endParaRPr lang="en-US" dirty="0"/>
          </a:p>
        </p:txBody>
      </p:sp>
      <p:sp>
        <p:nvSpPr>
          <p:cNvPr id="6" name="Footer Placeholder 5">
            <a:extLst>
              <a:ext uri="{FF2B5EF4-FFF2-40B4-BE49-F238E27FC236}">
                <a16:creationId xmlns:a16="http://schemas.microsoft.com/office/drawing/2014/main" id="{7DDFE526-7D20-4EC0-9624-E779812957B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7AA82D7-E462-4060-85D6-85CF55540155}"/>
              </a:ext>
            </a:extLst>
          </p:cNvPr>
          <p:cNvSpPr>
            <a:spLocks noGrp="1"/>
          </p:cNvSpPr>
          <p:nvPr>
            <p:ph type="sldNum" sz="quarter" idx="12"/>
          </p:nvPr>
        </p:nvSpPr>
        <p:spPr/>
        <p:txBody>
          <a:bodyPr/>
          <a:lstStyle/>
          <a:p>
            <a:fld id="{5B03D32D-F1BC-4E9C-97E1-36CFF5B22341}" type="slidenum">
              <a:rPr lang="en-US" smtClean="0"/>
              <a:t>‹#›</a:t>
            </a:fld>
            <a:endParaRPr lang="en-US" dirty="0"/>
          </a:p>
        </p:txBody>
      </p:sp>
    </p:spTree>
    <p:extLst>
      <p:ext uri="{BB962C8B-B14F-4D97-AF65-F5344CB8AC3E}">
        <p14:creationId xmlns:p14="http://schemas.microsoft.com/office/powerpoint/2010/main" val="38303051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E919B-BF68-4590-8CA9-A51BAC0F75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04BC1AA-5C68-47DC-BBF0-1E309865E5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0F81A636-7F9C-43EC-B2F2-6FB3323CB7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D19410E-A050-4AA2-BC89-EF52EB1C34F6}"/>
              </a:ext>
            </a:extLst>
          </p:cNvPr>
          <p:cNvSpPr>
            <a:spLocks noGrp="1"/>
          </p:cNvSpPr>
          <p:nvPr>
            <p:ph type="dt" sz="half" idx="10"/>
          </p:nvPr>
        </p:nvSpPr>
        <p:spPr/>
        <p:txBody>
          <a:bodyPr/>
          <a:lstStyle/>
          <a:p>
            <a:fld id="{EED1C14C-A143-42F5-B247-D0E800131009}" type="datetimeFigureOut">
              <a:rPr lang="en-US" smtClean="0"/>
              <a:t>5/27/2024</a:t>
            </a:fld>
            <a:endParaRPr lang="en-US" dirty="0"/>
          </a:p>
        </p:txBody>
      </p:sp>
      <p:sp>
        <p:nvSpPr>
          <p:cNvPr id="6" name="Footer Placeholder 5">
            <a:extLst>
              <a:ext uri="{FF2B5EF4-FFF2-40B4-BE49-F238E27FC236}">
                <a16:creationId xmlns:a16="http://schemas.microsoft.com/office/drawing/2014/main" id="{B0C23AB0-18A5-4589-926D-C00F68CFEA4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754EE52-EECA-4C6E-83E9-6382044D356C}"/>
              </a:ext>
            </a:extLst>
          </p:cNvPr>
          <p:cNvSpPr>
            <a:spLocks noGrp="1"/>
          </p:cNvSpPr>
          <p:nvPr>
            <p:ph type="sldNum" sz="quarter" idx="12"/>
          </p:nvPr>
        </p:nvSpPr>
        <p:spPr/>
        <p:txBody>
          <a:bodyPr/>
          <a:lstStyle/>
          <a:p>
            <a:fld id="{5B03D32D-F1BC-4E9C-97E1-36CFF5B22341}" type="slidenum">
              <a:rPr lang="en-US" smtClean="0"/>
              <a:t>‹#›</a:t>
            </a:fld>
            <a:endParaRPr lang="en-US" dirty="0"/>
          </a:p>
        </p:txBody>
      </p:sp>
    </p:spTree>
    <p:extLst>
      <p:ext uri="{BB962C8B-B14F-4D97-AF65-F5344CB8AC3E}">
        <p14:creationId xmlns:p14="http://schemas.microsoft.com/office/powerpoint/2010/main" val="16096888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3F6010-77C4-45FE-968C-712199A585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9B1B2C-5D5F-46D9-92F5-ECDF2816A1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334894-C6F5-46F1-BAA2-AFEA88E681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D1C14C-A143-42F5-B247-D0E800131009}" type="datetimeFigureOut">
              <a:rPr lang="en-US" smtClean="0"/>
              <a:t>5/27/2024</a:t>
            </a:fld>
            <a:endParaRPr lang="en-US" dirty="0"/>
          </a:p>
        </p:txBody>
      </p:sp>
      <p:sp>
        <p:nvSpPr>
          <p:cNvPr id="5" name="Footer Placeholder 4">
            <a:extLst>
              <a:ext uri="{FF2B5EF4-FFF2-40B4-BE49-F238E27FC236}">
                <a16:creationId xmlns:a16="http://schemas.microsoft.com/office/drawing/2014/main" id="{975B1C84-4663-4022-BBEA-7667FEBCF3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72820DA-1F3A-421F-A770-A6347089E3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03D32D-F1BC-4E9C-97E1-36CFF5B22341}" type="slidenum">
              <a:rPr lang="en-US" smtClean="0"/>
              <a:t>‹#›</a:t>
            </a:fld>
            <a:endParaRPr lang="en-US" dirty="0"/>
          </a:p>
        </p:txBody>
      </p:sp>
    </p:spTree>
    <p:extLst>
      <p:ext uri="{BB962C8B-B14F-4D97-AF65-F5344CB8AC3E}">
        <p14:creationId xmlns:p14="http://schemas.microsoft.com/office/powerpoint/2010/main" val="19048520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3" Type="http://schemas.microsoft.com/office/2007/relationships/media" Target="../media/media1.mp4"/><Relationship Id="rId7" Type="http://schemas.openxmlformats.org/officeDocument/2006/relationships/slideLayout" Target="../slideLayouts/slideLayout1.xml"/><Relationship Id="rId2" Type="http://schemas.openxmlformats.org/officeDocument/2006/relationships/tags" Target="../tags/tag1.xml"/><Relationship Id="rId1" Type="http://schemas.openxmlformats.org/officeDocument/2006/relationships/themeOverride" Target="../theme/themeOverride1.xml"/><Relationship Id="rId6" Type="http://schemas.openxmlformats.org/officeDocument/2006/relationships/audio" Target="../media/media2.m4a"/><Relationship Id="rId5" Type="http://schemas.microsoft.com/office/2007/relationships/media" Target="../media/media2.m4a"/><Relationship Id="rId10" Type="http://schemas.openxmlformats.org/officeDocument/2006/relationships/image" Target="../media/image2.png"/><Relationship Id="rId4" Type="http://schemas.openxmlformats.org/officeDocument/2006/relationships/video" Target="../media/media1.mp4"/><Relationship Id="rId9" Type="http://schemas.openxmlformats.org/officeDocument/2006/relationships/image" Target="../media/image1.png"/></Relationships>
</file>

<file path=ppt/slides/_rels/slide2.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audio" Target="../media/media3.m4a"/><Relationship Id="rId7" Type="http://schemas.openxmlformats.org/officeDocument/2006/relationships/image" Target="../media/image4.jpeg"/><Relationship Id="rId2" Type="http://schemas.microsoft.com/office/2007/relationships/media" Target="../media/media3.m4a"/><Relationship Id="rId1" Type="http://schemas.openxmlformats.org/officeDocument/2006/relationships/themeOverride" Target="../theme/themeOverride2.xml"/><Relationship Id="rId6" Type="http://schemas.openxmlformats.org/officeDocument/2006/relationships/image" Target="../media/image3.jpeg"/><Relationship Id="rId5" Type="http://schemas.openxmlformats.org/officeDocument/2006/relationships/notesSlide" Target="../notesSlides/notesSlide2.xml"/><Relationship Id="rId10" Type="http://schemas.openxmlformats.org/officeDocument/2006/relationships/image" Target="../media/image2.png"/><Relationship Id="rId4" Type="http://schemas.openxmlformats.org/officeDocument/2006/relationships/slideLayout" Target="../slideLayouts/slideLayout2.xml"/><Relationship Id="rId9" Type="http://schemas.openxmlformats.org/officeDocument/2006/relationships/image" Target="../media/image6.jpeg"/></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4.m4a"/><Relationship Id="rId7" Type="http://schemas.openxmlformats.org/officeDocument/2006/relationships/image" Target="../media/image8.png"/><Relationship Id="rId2" Type="http://schemas.microsoft.com/office/2007/relationships/media" Target="../media/media4.m4a"/><Relationship Id="rId1" Type="http://schemas.openxmlformats.org/officeDocument/2006/relationships/themeOverride" Target="../theme/themeOverride3.xml"/><Relationship Id="rId6" Type="http://schemas.openxmlformats.org/officeDocument/2006/relationships/image" Target="../media/image7.emf"/><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5.m4a"/><Relationship Id="rId7" Type="http://schemas.openxmlformats.org/officeDocument/2006/relationships/image" Target="../media/image10.png"/><Relationship Id="rId2" Type="http://schemas.microsoft.com/office/2007/relationships/media" Target="../media/media5.m4a"/><Relationship Id="rId1" Type="http://schemas.openxmlformats.org/officeDocument/2006/relationships/themeOverride" Target="../theme/themeOverride4.xml"/><Relationship Id="rId6" Type="http://schemas.openxmlformats.org/officeDocument/2006/relationships/image" Target="../media/image9.emf"/><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6.m4a"/><Relationship Id="rId7" Type="http://schemas.openxmlformats.org/officeDocument/2006/relationships/image" Target="../media/image12.png"/><Relationship Id="rId2" Type="http://schemas.microsoft.com/office/2007/relationships/media" Target="../media/media6.m4a"/><Relationship Id="rId1" Type="http://schemas.openxmlformats.org/officeDocument/2006/relationships/themeOverride" Target="../theme/themeOverride5.xml"/><Relationship Id="rId6" Type="http://schemas.openxmlformats.org/officeDocument/2006/relationships/image" Target="../media/image11.emf"/><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7.m4a"/><Relationship Id="rId7" Type="http://schemas.openxmlformats.org/officeDocument/2006/relationships/image" Target="../media/image14.png"/><Relationship Id="rId2" Type="http://schemas.microsoft.com/office/2007/relationships/media" Target="../media/media7.m4a"/><Relationship Id="rId1" Type="http://schemas.openxmlformats.org/officeDocument/2006/relationships/themeOverride" Target="../theme/themeOverride6.xml"/><Relationship Id="rId6" Type="http://schemas.openxmlformats.org/officeDocument/2006/relationships/image" Target="../media/image13.emf"/><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2.png"/><Relationship Id="rId2" Type="http://schemas.microsoft.com/office/2007/relationships/media" Target="../media/media8.m4a"/><Relationship Id="rId1" Type="http://schemas.openxmlformats.org/officeDocument/2006/relationships/themeOverride" Target="../theme/themeOverride7.xml"/><Relationship Id="rId6" Type="http://schemas.openxmlformats.org/officeDocument/2006/relationships/image" Target="../media/image15.emf"/><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7.png"/><Relationship Id="rId3" Type="http://schemas.microsoft.com/office/2007/relationships/media" Target="../media/media10.m4a"/><Relationship Id="rId7" Type="http://schemas.openxmlformats.org/officeDocument/2006/relationships/image" Target="../media/image16.png"/><Relationship Id="rId2" Type="http://schemas.openxmlformats.org/officeDocument/2006/relationships/video" Target="../media/media9.mp4"/><Relationship Id="rId1" Type="http://schemas.microsoft.com/office/2007/relationships/media" Target="../media/media9.mp4"/><Relationship Id="rId6" Type="http://schemas.openxmlformats.org/officeDocument/2006/relationships/notesSlide" Target="../notesSlides/notesSlide8.xml"/><Relationship Id="rId5" Type="http://schemas.openxmlformats.org/officeDocument/2006/relationships/slideLayout" Target="../slideLayouts/slideLayout2.xml"/><Relationship Id="rId4" Type="http://schemas.openxmlformats.org/officeDocument/2006/relationships/audio" Target="../media/media10.m4a"/><Relationship Id="rId9" Type="http://schemas.openxmlformats.org/officeDocument/2006/relationships/image" Target="../media/image2.png"/></Relationships>
</file>

<file path=ppt/slides/_rels/slide9.xml.rels><?xml version="1.0" encoding="UTF-8" standalone="yes"?>
<Relationships xmlns="http://schemas.openxmlformats.org/package/2006/relationships"><Relationship Id="rId8" Type="http://schemas.openxmlformats.org/officeDocument/2006/relationships/hyperlink" Target="https://thejetset.com/wp-content/uploads/2024/01/416111899_660898979455910_8686159749104350273_n-700x933.jpg" TargetMode="External"/><Relationship Id="rId13" Type="http://schemas.openxmlformats.org/officeDocument/2006/relationships/hyperlink" Target="http://www.baaa-acro.com/statistics" TargetMode="External"/><Relationship Id="rId3" Type="http://schemas.openxmlformats.org/officeDocument/2006/relationships/slideLayout" Target="../slideLayouts/slideLayout2.xml"/><Relationship Id="rId7" Type="http://schemas.openxmlformats.org/officeDocument/2006/relationships/hyperlink" Target="https://commons.wikimedia.org/w/index.php?curid=143460716" TargetMode="External"/><Relationship Id="rId12" Type="http://schemas.openxmlformats.org/officeDocument/2006/relationships/hyperlink" Target="https://www.nhtsa.gov/research-data/fatality-analysis-reporting-system-fars" TargetMode="Externa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hyperlink" Target="https://commercial.allianz.com/news-and-insights/expert-risk-articles/how-aviation-safety-has-improved.html" TargetMode="External"/><Relationship Id="rId11" Type="http://schemas.openxmlformats.org/officeDocument/2006/relationships/hyperlink" Target="https://github.com/fivethirtyeight/data/tree/master/airline-safety" TargetMode="External"/><Relationship Id="rId5" Type="http://schemas.openxmlformats.org/officeDocument/2006/relationships/hyperlink" Target="https://time.com/6981932/airplane-flying-safety-boeing-accidents-fears-reality/" TargetMode="External"/><Relationship Id="rId15" Type="http://schemas.openxmlformats.org/officeDocument/2006/relationships/image" Target="../media/image2.png"/><Relationship Id="rId10" Type="http://schemas.openxmlformats.org/officeDocument/2006/relationships/hyperlink" Target="https://www.cbsnews.com/news/singapore-airlines-severe-turbulence-flight-321-london-death-injures-bangkok-landing/" TargetMode="External"/><Relationship Id="rId4" Type="http://schemas.openxmlformats.org/officeDocument/2006/relationships/notesSlide" Target="../notesSlides/notesSlide9.xml"/><Relationship Id="rId9" Type="http://schemas.openxmlformats.org/officeDocument/2006/relationships/hyperlink" Target="https://s30121.pcdn.co/wp-content/uploads/2022/10/maxresdefault-2.jpg.optimal.jpg" TargetMode="External"/><Relationship Id="rId14" Type="http://schemas.openxmlformats.org/officeDocument/2006/relationships/hyperlink" Target="https://aviation-safety.net/databas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View from plane wing">
            <a:extLst>
              <a:ext uri="{FF2B5EF4-FFF2-40B4-BE49-F238E27FC236}">
                <a16:creationId xmlns:a16="http://schemas.microsoft.com/office/drawing/2014/main" id="{026792E6-CBFE-5F7C-A8B0-24847E4D4688}"/>
              </a:ext>
            </a:extLst>
          </p:cNvPr>
          <p:cNvPicPr>
            <a:picLocks noChangeAspect="1"/>
          </p:cNvPicPr>
          <p:nvPr>
            <a:videoFile r:link="rId4"/>
            <p:extLst>
              <p:ext uri="{DAA4B4D4-6D71-4841-9C94-3DE7FCFB9230}">
                <p14:media xmlns:p14="http://schemas.microsoft.com/office/powerpoint/2010/main" r:embed="rId3"/>
              </p:ext>
            </p:extLst>
          </p:nvPr>
        </p:nvPicPr>
        <p:blipFill rotWithShape="1">
          <a:blip r:embed="rId9"/>
          <a:srcRect r="1" b="285"/>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1">
            <a:extLst>
              <a:ext uri="{FF2B5EF4-FFF2-40B4-BE49-F238E27FC236}">
                <a16:creationId xmlns:a16="http://schemas.microsoft.com/office/drawing/2014/main" id="{9B0EE52A-2F50-4C1A-B501-340E5B3C2032}"/>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b="1" dirty="0">
                <a:solidFill>
                  <a:srgbClr val="FFFFFF"/>
                </a:solidFill>
              </a:rPr>
              <a:t>IS AIR TRAVEL SAFE? </a:t>
            </a:r>
            <a:br>
              <a:rPr lang="en-US" sz="5200" dirty="0">
                <a:solidFill>
                  <a:srgbClr val="FFFFFF"/>
                </a:solidFill>
              </a:rPr>
            </a:br>
            <a:endParaRPr lang="en-US" sz="5200" dirty="0">
              <a:solidFill>
                <a:srgbClr val="FFFFFF"/>
              </a:solidFill>
            </a:endParaRPr>
          </a:p>
        </p:txBody>
      </p:sp>
      <p:sp>
        <p:nvSpPr>
          <p:cNvPr id="3" name="slide1">
            <a:extLst>
              <a:ext uri="{FF2B5EF4-FFF2-40B4-BE49-F238E27FC236}">
                <a16:creationId xmlns:a16="http://schemas.microsoft.com/office/drawing/2014/main" id="{80398F10-27E8-4863-86E2-84850215A6F6}"/>
              </a:ext>
            </a:extLst>
          </p:cNvPr>
          <p:cNvSpPr>
            <a:spLocks noGrp="1"/>
          </p:cNvSpPr>
          <p:nvPr>
            <p:ph type="subTitle" idx="1"/>
          </p:nvPr>
        </p:nvSpPr>
        <p:spPr>
          <a:xfrm>
            <a:off x="1097280" y="3721220"/>
            <a:ext cx="10058400" cy="1282707"/>
          </a:xfrm>
          <a:effectLst>
            <a:outerShdw blurRad="50800" dist="38100" dir="2700000" algn="tl" rotWithShape="0">
              <a:prstClr val="black">
                <a:alpha val="40000"/>
              </a:prstClr>
            </a:outerShdw>
          </a:effectLst>
        </p:spPr>
        <p:txBody>
          <a:bodyPr>
            <a:normAutofit/>
          </a:bodyPr>
          <a:lstStyle/>
          <a:p>
            <a:r>
              <a:rPr lang="en-US" sz="2800" b="1" dirty="0">
                <a:solidFill>
                  <a:srgbClr val="FFFFFF"/>
                </a:solidFill>
              </a:rPr>
              <a:t>Let’s see what the data says..</a:t>
            </a:r>
          </a:p>
        </p:txBody>
      </p:sp>
      <p:sp>
        <p:nvSpPr>
          <p:cNvPr id="7" name="TextBox 6">
            <a:extLst>
              <a:ext uri="{FF2B5EF4-FFF2-40B4-BE49-F238E27FC236}">
                <a16:creationId xmlns:a16="http://schemas.microsoft.com/office/drawing/2014/main" id="{0DC794E3-BAAC-D3B8-0E4C-BDAC8D3AB657}"/>
              </a:ext>
            </a:extLst>
          </p:cNvPr>
          <p:cNvSpPr txBox="1"/>
          <p:nvPr/>
        </p:nvSpPr>
        <p:spPr>
          <a:xfrm>
            <a:off x="2630768" y="226639"/>
            <a:ext cx="6924368" cy="584775"/>
          </a:xfrm>
          <a:prstGeom prst="rect">
            <a:avLst/>
          </a:prstGeom>
          <a:noFill/>
        </p:spPr>
        <p:txBody>
          <a:bodyPr wrap="square">
            <a:spAutoFit/>
          </a:bodyPr>
          <a:lstStyle/>
          <a:p>
            <a:pPr algn="ctr"/>
            <a:r>
              <a:rPr lang="en-US" sz="3200" dirty="0">
                <a:solidFill>
                  <a:srgbClr val="FFFFFF"/>
                </a:solidFill>
              </a:rPr>
              <a:t>6.3 Project Task 5: Video Presentation</a:t>
            </a:r>
            <a:endParaRPr lang="en-US" sz="3200" dirty="0"/>
          </a:p>
        </p:txBody>
      </p:sp>
      <p:sp>
        <p:nvSpPr>
          <p:cNvPr id="8" name="slide1">
            <a:extLst>
              <a:ext uri="{FF2B5EF4-FFF2-40B4-BE49-F238E27FC236}">
                <a16:creationId xmlns:a16="http://schemas.microsoft.com/office/drawing/2014/main" id="{DD3F4D3D-0F5D-4B09-0C3E-246913C8EA10}"/>
              </a:ext>
            </a:extLst>
          </p:cNvPr>
          <p:cNvSpPr txBox="1">
            <a:spLocks/>
          </p:cNvSpPr>
          <p:nvPr/>
        </p:nvSpPr>
        <p:spPr>
          <a:xfrm>
            <a:off x="1085998" y="5035640"/>
            <a:ext cx="10005951" cy="1458258"/>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a:solidFill>
                  <a:schemeClr val="bg1"/>
                </a:solidFill>
              </a:rPr>
              <a:t>Amit Saxena</a:t>
            </a:r>
          </a:p>
          <a:p>
            <a:r>
              <a:rPr lang="en-US" b="1">
                <a:solidFill>
                  <a:schemeClr val="bg1"/>
                </a:solidFill>
              </a:rPr>
              <a:t>5/25/24</a:t>
            </a:r>
            <a:endParaRPr lang="en-US" b="1" dirty="0">
              <a:solidFill>
                <a:schemeClr val="bg1"/>
              </a:solidFill>
            </a:endParaRPr>
          </a:p>
        </p:txBody>
      </p:sp>
      <p:pic>
        <p:nvPicPr>
          <p:cNvPr id="21" name="Audio 20">
            <a:hlinkClick r:id="" action="ppaction://media"/>
            <a:extLst>
              <a:ext uri="{FF2B5EF4-FFF2-40B4-BE49-F238E27FC236}">
                <a16:creationId xmlns:a16="http://schemas.microsoft.com/office/drawing/2014/main" id="{EF92BE1C-5428-8F78-8A4F-5021B2F21CD5}"/>
              </a:ext>
            </a:extLst>
          </p:cNvPr>
          <p:cNvPicPr>
            <a:picLocks noChangeAspect="1"/>
          </p:cNvPicPr>
          <p:nvPr>
            <a:audioFile r:link="rId6"/>
            <p:extLst>
              <p:ext uri="{DAA4B4D4-6D71-4841-9C94-3DE7FCFB9230}">
                <p14:media xmlns:p14="http://schemas.microsoft.com/office/powerpoint/2010/main" r:embed="rId5"/>
              </p:ext>
            </p:extLst>
          </p:nvPr>
        </p:nvPicPr>
        <p:blipFill>
          <a:blip r:embed="rId10"/>
          <a:srcRect l="-203125" t="-203125" r="-203125" b="-203125"/>
          <a:stretch>
            <a:fillRect/>
          </a:stretch>
        </p:blipFill>
        <p:spPr>
          <a:xfrm>
            <a:off x="10052304" y="4718304"/>
            <a:ext cx="2057400" cy="2057400"/>
          </a:xfrm>
          <a:prstGeom prst="ellipse">
            <a:avLst/>
          </a:prstGeom>
        </p:spPr>
      </p:pic>
    </p:spTree>
    <p:custDataLst>
      <p:tags r:id="rId2"/>
    </p:custDataLst>
    <p:extLst>
      <p:ext uri="{BB962C8B-B14F-4D97-AF65-F5344CB8AC3E}">
        <p14:creationId xmlns:p14="http://schemas.microsoft.com/office/powerpoint/2010/main" val="2300792681"/>
      </p:ext>
    </p:extLst>
  </p:cSld>
  <p:clrMapOvr>
    <a:masterClrMapping/>
  </p:clrMapOvr>
  <mc:AlternateContent xmlns:mc="http://schemas.openxmlformats.org/markup-compatibility/2006">
    <mc:Choice xmlns:p14="http://schemas.microsoft.com/office/powerpoint/2010/main" Requires="p14">
      <p:transition spd="slow" p14:dur="2000" advTm="19386"/>
    </mc:Choice>
    <mc:Fallback>
      <p:transition spd="slow" advTm="193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0048" fill="hold"/>
                                        <p:tgtEl>
                                          <p:spTgt spid="5"/>
                                        </p:tgtEl>
                                      </p:cBhvr>
                                    </p:cmd>
                                  </p:childTnLst>
                                </p:cTn>
                              </p:par>
                              <p:par>
                                <p:cTn id="10" presetID="10" presetClass="entr" presetSubtype="0" fill="hold" grpId="0" nodeType="withEffect">
                                  <p:stCondLst>
                                    <p:cond delay="500"/>
                                  </p:stCondLst>
                                  <p:iterate type="wd">
                                    <p:tmPct val="15000"/>
                                  </p:iterate>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childTnLst>
                                </p:cTn>
                              </p:par>
                              <p:par>
                                <p:cTn id="13" presetID="10" presetClass="entr" presetSubtype="0" fill="hold" grpId="0" nodeType="withEffect">
                                  <p:stCondLst>
                                    <p:cond delay="1000"/>
                                  </p:stCondLst>
                                  <p:iterate type="wd">
                                    <p:tmPct val="15000"/>
                                  </p:iterate>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1000"/>
                                        <p:tgtEl>
                                          <p:spTgt spid="3">
                                            <p:txEl>
                                              <p:pRg st="0" end="0"/>
                                            </p:txEl>
                                          </p:spTgt>
                                        </p:tgtEl>
                                      </p:cBhvr>
                                    </p:animEffect>
                                  </p:childTnLst>
                                </p:cTn>
                              </p:par>
                              <p:par>
                                <p:cTn id="16" presetID="10" presetClass="entr" presetSubtype="0" fill="hold" grpId="0" nodeType="withEffect">
                                  <p:stCondLst>
                                    <p:cond delay="1000"/>
                                  </p:stCondLst>
                                  <p:iterate type="wd">
                                    <p:tmPct val="15000"/>
                                  </p:iterate>
                                  <p:childTnLst>
                                    <p:set>
                                      <p:cBhvr>
                                        <p:cTn id="17" dur="1" fill="hold">
                                          <p:stCondLst>
                                            <p:cond delay="0"/>
                                          </p:stCondLst>
                                        </p:cTn>
                                        <p:tgtEl>
                                          <p:spTgt spid="8">
                                            <p:txEl>
                                              <p:pRg st="0" end="0"/>
                                            </p:txEl>
                                          </p:spTgt>
                                        </p:tgtEl>
                                        <p:attrNameLst>
                                          <p:attrName>style.visibility</p:attrName>
                                        </p:attrNameLst>
                                      </p:cBhvr>
                                      <p:to>
                                        <p:strVal val="visible"/>
                                      </p:to>
                                    </p:set>
                                    <p:animEffect transition="in" filter="fade">
                                      <p:cBhvr>
                                        <p:cTn id="18" dur="1000"/>
                                        <p:tgtEl>
                                          <p:spTgt spid="8">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1000"/>
                                  </p:stCondLst>
                                  <p:iterate type="wd">
                                    <p:tmPct val="15000"/>
                                  </p:iterate>
                                  <p:childTnLst>
                                    <p:set>
                                      <p:cBhvr>
                                        <p:cTn id="22" dur="1" fill="hold">
                                          <p:stCondLst>
                                            <p:cond delay="0"/>
                                          </p:stCondLst>
                                        </p:cTn>
                                        <p:tgtEl>
                                          <p:spTgt spid="8">
                                            <p:txEl>
                                              <p:pRg st="1" end="1"/>
                                            </p:txEl>
                                          </p:spTgt>
                                        </p:tgtEl>
                                        <p:attrNameLst>
                                          <p:attrName>style.visibility</p:attrName>
                                        </p:attrNameLst>
                                      </p:cBhvr>
                                      <p:to>
                                        <p:strVal val="visible"/>
                                      </p:to>
                                    </p:set>
                                    <p:animEffect transition="in" filter="fade">
                                      <p:cBhvr>
                                        <p:cTn id="23" dur="10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4" restart="whenNotActive" fill="hold" evtFilter="cancelBubble" nodeType="interactiveSeq">
                <p:stCondLst>
                  <p:cond evt="onClick" delay="0">
                    <p:tgtEl>
                      <p:spTgt spid="5"/>
                    </p:tgtEl>
                  </p:cond>
                </p:stCondLst>
                <p:endSync evt="end" delay="0">
                  <p:rtn val="all"/>
                </p:endSync>
                <p:childTnLst>
                  <p:par>
                    <p:cTn id="25" fill="hold">
                      <p:stCondLst>
                        <p:cond delay="0"/>
                      </p:stCondLst>
                      <p:childTnLst>
                        <p:par>
                          <p:cTn id="26" fill="hold">
                            <p:stCondLst>
                              <p:cond delay="0"/>
                            </p:stCondLst>
                            <p:childTnLst>
                              <p:par>
                                <p:cTn id="27" presetID="2" presetClass="mediacall" presetSubtype="0" fill="hold" nodeType="clickEffect">
                                  <p:stCondLst>
                                    <p:cond delay="0"/>
                                  </p:stCondLst>
                                  <p:childTnLst>
                                    <p:cmd type="call" cmd="togglePause">
                                      <p:cBhvr>
                                        <p:cTn id="28" dur="1" fill="hold"/>
                                        <p:tgtEl>
                                          <p:spTgt spid="5"/>
                                        </p:tgtEl>
                                      </p:cBhvr>
                                    </p:cmd>
                                  </p:childTnLst>
                                </p:cTn>
                              </p:par>
                            </p:childTnLst>
                          </p:cTn>
                        </p:par>
                      </p:childTnLst>
                    </p:cTn>
                  </p:par>
                </p:childTnLst>
              </p:cTn>
              <p:nextCondLst>
                <p:cond evt="onClick" delay="0">
                  <p:tgtEl>
                    <p:spTgt spid="5"/>
                  </p:tgtEl>
                </p:cond>
              </p:nextCondLst>
            </p:seq>
            <p:video>
              <p:cMediaNode vol="100000">
                <p:cTn id="29" repeatCount="indefinite" fill="hold" display="0">
                  <p:stCondLst>
                    <p:cond delay="indefinite"/>
                  </p:stCondLst>
                </p:cTn>
                <p:tgtEl>
                  <p:spTgt spid="5"/>
                </p:tgtEl>
              </p:cMediaNode>
            </p:video>
            <p:audio isNarration="1">
              <p:cMediaNode vol="80000" showWhenStopped="0">
                <p:cTn id="30" fill="hold" display="0">
                  <p:stCondLst>
                    <p:cond delay="indefinite"/>
                  </p:stCondLst>
                  <p:endCondLst>
                    <p:cond evt="onStopAudio" delay="0">
                      <p:tgtEl>
                        <p:sldTgt/>
                      </p:tgtEl>
                    </p:cond>
                  </p:endCondLst>
                </p:cTn>
                <p:tgtEl>
                  <p:spTgt spid="21"/>
                </p:tgtEl>
              </p:cMediaNode>
            </p:audio>
          </p:childTnLst>
        </p:cTn>
      </p:par>
    </p:tnLst>
    <p:bldLst>
      <p:bldP spid="2" grpId="0"/>
      <p:bldP spid="3" grpId="0" build="p"/>
      <p:bldP spid="8" grpId="0" build="p"/>
    </p:bldLst>
  </p:timing>
  <p:extLst>
    <p:ext uri="{E180D4A7-C9FB-4DFB-919C-405C955672EB}">
      <p14:showEvtLst xmlns:p14="http://schemas.microsoft.com/office/powerpoint/2010/main">
        <p14:playEvt time="318" objId="5"/>
        <p14:playEvt time="10550" objId="5"/>
        <p14:stopEvt time="19282" objId="5"/>
      </p14:showEvtLst>
    </p:ext>
  </p:extLs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4141D4EE-3F69-3619-A646-8C58A40ADB5F}"/>
              </a:ext>
            </a:extLst>
          </p:cNvPr>
          <p:cNvSpPr txBox="1"/>
          <p:nvPr/>
        </p:nvSpPr>
        <p:spPr>
          <a:xfrm>
            <a:off x="4697284" y="624169"/>
            <a:ext cx="2797432" cy="523220"/>
          </a:xfrm>
          <a:prstGeom prst="rect">
            <a:avLst/>
          </a:prstGeom>
          <a:noFill/>
        </p:spPr>
        <p:txBody>
          <a:bodyPr wrap="none" rtlCol="0">
            <a:spAutoFit/>
          </a:bodyPr>
          <a:lstStyle/>
          <a:p>
            <a:r>
              <a:rPr lang="en-US" sz="2800" b="1" u="sng" dirty="0">
                <a:solidFill>
                  <a:srgbClr val="333333"/>
                </a:solidFill>
                <a:effectLst/>
                <a:latin typeface="Tableau Bold"/>
              </a:rPr>
              <a:t>Accidents in 2024</a:t>
            </a:r>
            <a:endParaRPr lang="en-US" sz="2800" dirty="0">
              <a:effectLst/>
            </a:endParaRPr>
          </a:p>
        </p:txBody>
      </p:sp>
      <p:grpSp>
        <p:nvGrpSpPr>
          <p:cNvPr id="17" name="Group 16">
            <a:extLst>
              <a:ext uri="{FF2B5EF4-FFF2-40B4-BE49-F238E27FC236}">
                <a16:creationId xmlns:a16="http://schemas.microsoft.com/office/drawing/2014/main" id="{096BAE0D-D8D8-876E-9923-ACB3E31875D1}"/>
              </a:ext>
            </a:extLst>
          </p:cNvPr>
          <p:cNvGrpSpPr/>
          <p:nvPr/>
        </p:nvGrpSpPr>
        <p:grpSpPr>
          <a:xfrm>
            <a:off x="1980605" y="1122303"/>
            <a:ext cx="3498650" cy="5092450"/>
            <a:chOff x="1682028" y="1122303"/>
            <a:chExt cx="3498650" cy="5092450"/>
          </a:xfrm>
        </p:grpSpPr>
        <p:grpSp>
          <p:nvGrpSpPr>
            <p:cNvPr id="10" name="Group 9">
              <a:extLst>
                <a:ext uri="{FF2B5EF4-FFF2-40B4-BE49-F238E27FC236}">
                  <a16:creationId xmlns:a16="http://schemas.microsoft.com/office/drawing/2014/main" id="{3AF41D7A-B057-1D74-6917-E82949C8DEDE}"/>
                </a:ext>
              </a:extLst>
            </p:cNvPr>
            <p:cNvGrpSpPr/>
            <p:nvPr/>
          </p:nvGrpSpPr>
          <p:grpSpPr>
            <a:xfrm>
              <a:off x="1682028" y="1122303"/>
              <a:ext cx="3498650" cy="2792615"/>
              <a:chOff x="1682028" y="1122303"/>
              <a:chExt cx="3498650" cy="2792615"/>
            </a:xfrm>
          </p:grpSpPr>
          <p:pic>
            <p:nvPicPr>
              <p:cNvPr id="4" name="Picture 3" descr="A plane on the runway&#10;&#10;Description automatically generated">
                <a:extLst>
                  <a:ext uri="{FF2B5EF4-FFF2-40B4-BE49-F238E27FC236}">
                    <a16:creationId xmlns:a16="http://schemas.microsoft.com/office/drawing/2014/main" id="{A3D22227-A690-7BDC-650D-5D62DEC06AE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53075" y="1547499"/>
                <a:ext cx="3156559" cy="2367419"/>
              </a:xfrm>
              <a:prstGeom prst="rect">
                <a:avLst/>
              </a:prstGeom>
              <a:ln>
                <a:solidFill>
                  <a:schemeClr val="tx1"/>
                </a:solidFill>
              </a:ln>
            </p:spPr>
          </p:pic>
          <p:sp>
            <p:nvSpPr>
              <p:cNvPr id="5" name="TextBox 4">
                <a:extLst>
                  <a:ext uri="{FF2B5EF4-FFF2-40B4-BE49-F238E27FC236}">
                    <a16:creationId xmlns:a16="http://schemas.microsoft.com/office/drawing/2014/main" id="{A8D33089-3084-4070-1BBB-D16DD94A0E0C}"/>
                  </a:ext>
                </a:extLst>
              </p:cNvPr>
              <p:cNvSpPr txBox="1"/>
              <p:nvPr/>
            </p:nvSpPr>
            <p:spPr>
              <a:xfrm>
                <a:off x="1682028" y="1122303"/>
                <a:ext cx="3498650" cy="400110"/>
              </a:xfrm>
              <a:prstGeom prst="rect">
                <a:avLst/>
              </a:prstGeom>
              <a:noFill/>
              <a:ln>
                <a:noFill/>
              </a:ln>
            </p:spPr>
            <p:txBody>
              <a:bodyPr wrap="none" rtlCol="0">
                <a:spAutoFit/>
              </a:bodyPr>
              <a:lstStyle/>
              <a:p>
                <a:r>
                  <a:rPr lang="en-US" sz="2000" b="1" i="0" dirty="0">
                    <a:effectLst/>
                  </a:rPr>
                  <a:t>Japan Airlines Runway </a:t>
                </a:r>
                <a:r>
                  <a:rPr lang="en-US" sz="2000" b="1" dirty="0"/>
                  <a:t>C</a:t>
                </a:r>
                <a:r>
                  <a:rPr lang="en-US" sz="2000" b="1" i="0" dirty="0">
                    <a:effectLst/>
                  </a:rPr>
                  <a:t>ollision</a:t>
                </a:r>
                <a:endParaRPr lang="en-US" sz="2000" b="1" dirty="0"/>
              </a:p>
            </p:txBody>
          </p:sp>
        </p:grpSp>
        <p:grpSp>
          <p:nvGrpSpPr>
            <p:cNvPr id="15" name="Group 14">
              <a:extLst>
                <a:ext uri="{FF2B5EF4-FFF2-40B4-BE49-F238E27FC236}">
                  <a16:creationId xmlns:a16="http://schemas.microsoft.com/office/drawing/2014/main" id="{F2A2417A-5318-3F48-8BAC-15E81E088CF9}"/>
                </a:ext>
              </a:extLst>
            </p:cNvPr>
            <p:cNvGrpSpPr/>
            <p:nvPr/>
          </p:nvGrpSpPr>
          <p:grpSpPr>
            <a:xfrm>
              <a:off x="1853075" y="3942516"/>
              <a:ext cx="3156559" cy="2272237"/>
              <a:chOff x="1853075" y="3942516"/>
              <a:chExt cx="3156559" cy="2272237"/>
            </a:xfrm>
          </p:grpSpPr>
          <p:pic>
            <p:nvPicPr>
              <p:cNvPr id="1028" name="Picture 4">
                <a:extLst>
                  <a:ext uri="{FF2B5EF4-FFF2-40B4-BE49-F238E27FC236}">
                    <a16:creationId xmlns:a16="http://schemas.microsoft.com/office/drawing/2014/main" id="{974118E8-B0B5-6B0F-5EF5-0BE52ABE91B0}"/>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4470" t="-112" r="4470" b="4099"/>
              <a:stretch/>
            </p:blipFill>
            <p:spPr bwMode="auto">
              <a:xfrm>
                <a:off x="1853075" y="4342626"/>
                <a:ext cx="3156559" cy="1872127"/>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DB30C13D-9F76-AC11-474A-06E767B8A5C7}"/>
                  </a:ext>
                </a:extLst>
              </p:cNvPr>
              <p:cNvSpPr txBox="1"/>
              <p:nvPr/>
            </p:nvSpPr>
            <p:spPr>
              <a:xfrm>
                <a:off x="1988202" y="3942516"/>
                <a:ext cx="2827441" cy="400110"/>
              </a:xfrm>
              <a:prstGeom prst="rect">
                <a:avLst/>
              </a:prstGeom>
              <a:noFill/>
            </p:spPr>
            <p:txBody>
              <a:bodyPr wrap="none" rtlCol="0">
                <a:spAutoFit/>
              </a:bodyPr>
              <a:lstStyle/>
              <a:p>
                <a:r>
                  <a:rPr lang="en-US" sz="2000" b="1" i="0" dirty="0">
                    <a:effectLst/>
                  </a:rPr>
                  <a:t>Aircraft Losing it’s Wheel</a:t>
                </a:r>
                <a:endParaRPr lang="en-US" sz="2000" b="1" dirty="0"/>
              </a:p>
            </p:txBody>
          </p:sp>
        </p:grpSp>
      </p:grpSp>
      <p:grpSp>
        <p:nvGrpSpPr>
          <p:cNvPr id="20" name="Group 19">
            <a:extLst>
              <a:ext uri="{FF2B5EF4-FFF2-40B4-BE49-F238E27FC236}">
                <a16:creationId xmlns:a16="http://schemas.microsoft.com/office/drawing/2014/main" id="{3216C663-14C0-76C0-0654-18712B839959}"/>
              </a:ext>
            </a:extLst>
          </p:cNvPr>
          <p:cNvGrpSpPr/>
          <p:nvPr/>
        </p:nvGrpSpPr>
        <p:grpSpPr>
          <a:xfrm>
            <a:off x="6883791" y="1122092"/>
            <a:ext cx="4126771" cy="5092661"/>
            <a:chOff x="7353944" y="1122092"/>
            <a:chExt cx="4126771" cy="5092661"/>
          </a:xfrm>
        </p:grpSpPr>
        <p:grpSp>
          <p:nvGrpSpPr>
            <p:cNvPr id="13" name="Group 12">
              <a:extLst>
                <a:ext uri="{FF2B5EF4-FFF2-40B4-BE49-F238E27FC236}">
                  <a16:creationId xmlns:a16="http://schemas.microsoft.com/office/drawing/2014/main" id="{E0B87EEA-F4BF-F80B-E296-B87220875E92}"/>
                </a:ext>
              </a:extLst>
            </p:cNvPr>
            <p:cNvGrpSpPr/>
            <p:nvPr/>
          </p:nvGrpSpPr>
          <p:grpSpPr>
            <a:xfrm>
              <a:off x="7503664" y="1122092"/>
              <a:ext cx="3814506" cy="2792826"/>
              <a:chOff x="7503664" y="1122092"/>
              <a:chExt cx="3814506" cy="2792826"/>
            </a:xfrm>
          </p:grpSpPr>
          <p:pic>
            <p:nvPicPr>
              <p:cNvPr id="1026" name="Picture 2">
                <a:extLst>
                  <a:ext uri="{FF2B5EF4-FFF2-40B4-BE49-F238E27FC236}">
                    <a16:creationId xmlns:a16="http://schemas.microsoft.com/office/drawing/2014/main" id="{5B73F0DB-07C6-456B-0C56-36765865F61F}"/>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25639" b="3175"/>
              <a:stretch/>
            </p:blipFill>
            <p:spPr bwMode="auto">
              <a:xfrm>
                <a:off x="8169821" y="1547499"/>
                <a:ext cx="2495015" cy="2367419"/>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531DF90-8A99-0A26-1949-3AC5589D5C8D}"/>
                  </a:ext>
                </a:extLst>
              </p:cNvPr>
              <p:cNvSpPr txBox="1"/>
              <p:nvPr/>
            </p:nvSpPr>
            <p:spPr>
              <a:xfrm>
                <a:off x="7503664" y="1122092"/>
                <a:ext cx="3814506" cy="400110"/>
              </a:xfrm>
              <a:prstGeom prst="rect">
                <a:avLst/>
              </a:prstGeom>
              <a:noFill/>
            </p:spPr>
            <p:txBody>
              <a:bodyPr wrap="none" rtlCol="0">
                <a:spAutoFit/>
              </a:bodyPr>
              <a:lstStyle/>
              <a:p>
                <a:r>
                  <a:rPr lang="en-US" sz="2000" b="1" dirty="0"/>
                  <a:t>Alaska Airlines Door-Plug Blowout</a:t>
                </a:r>
              </a:p>
            </p:txBody>
          </p:sp>
        </p:grpSp>
        <p:grpSp>
          <p:nvGrpSpPr>
            <p:cNvPr id="14" name="Group 13">
              <a:extLst>
                <a:ext uri="{FF2B5EF4-FFF2-40B4-BE49-F238E27FC236}">
                  <a16:creationId xmlns:a16="http://schemas.microsoft.com/office/drawing/2014/main" id="{0C009FCD-2DEB-E7A3-A141-AC14B7711855}"/>
                </a:ext>
              </a:extLst>
            </p:cNvPr>
            <p:cNvGrpSpPr/>
            <p:nvPr/>
          </p:nvGrpSpPr>
          <p:grpSpPr>
            <a:xfrm>
              <a:off x="7353944" y="3942516"/>
              <a:ext cx="4126771" cy="2272237"/>
              <a:chOff x="7353944" y="3942516"/>
              <a:chExt cx="4126771" cy="2272237"/>
            </a:xfrm>
          </p:grpSpPr>
          <p:pic>
            <p:nvPicPr>
              <p:cNvPr id="1030" name="Picture 6" descr="The interior of Singapore Airlines flight SQ321 is pictured after the flight was diverted to land at Bangkok's Suvarnabhumi International Airport in Thailand after encountering severe turbulence, May 21, 2024. ">
                <a:extLst>
                  <a:ext uri="{FF2B5EF4-FFF2-40B4-BE49-F238E27FC236}">
                    <a16:creationId xmlns:a16="http://schemas.microsoft.com/office/drawing/2014/main" id="{D612B2CA-0557-2FD8-EF8C-B940F989A88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169822" y="4343491"/>
                <a:ext cx="2495016" cy="1871262"/>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017CA54-DC76-6B4F-2C59-93EC3A781C9A}"/>
                  </a:ext>
                </a:extLst>
              </p:cNvPr>
              <p:cNvSpPr txBox="1"/>
              <p:nvPr/>
            </p:nvSpPr>
            <p:spPr>
              <a:xfrm>
                <a:off x="7353944" y="3942516"/>
                <a:ext cx="4126771" cy="400110"/>
              </a:xfrm>
              <a:prstGeom prst="rect">
                <a:avLst/>
              </a:prstGeom>
              <a:noFill/>
            </p:spPr>
            <p:txBody>
              <a:bodyPr wrap="none" rtlCol="0">
                <a:spAutoFit/>
              </a:bodyPr>
              <a:lstStyle/>
              <a:p>
                <a:r>
                  <a:rPr lang="en-US" sz="2000" b="1" i="0" dirty="0">
                    <a:effectLst/>
                  </a:rPr>
                  <a:t>Singapore Airlines Severe Turbulence</a:t>
                </a:r>
                <a:endParaRPr lang="en-US" sz="2000" b="1" dirty="0"/>
              </a:p>
            </p:txBody>
          </p:sp>
        </p:grpSp>
      </p:grpSp>
      <p:pic>
        <p:nvPicPr>
          <p:cNvPr id="30" name="Audio 29">
            <a:hlinkClick r:id="" action="ppaction://media"/>
            <a:extLst>
              <a:ext uri="{FF2B5EF4-FFF2-40B4-BE49-F238E27FC236}">
                <a16:creationId xmlns:a16="http://schemas.microsoft.com/office/drawing/2014/main" id="{A9CFC8EE-580A-4C67-16F5-2E7FDF5DBA30}"/>
              </a:ext>
            </a:extLst>
          </p:cNvPr>
          <p:cNvPicPr>
            <a:picLocks noChangeAspect="1"/>
          </p:cNvPicPr>
          <p:nvPr>
            <a:audioFile r:link="rId3"/>
            <p:extLst>
              <p:ext uri="{DAA4B4D4-6D71-4841-9C94-3DE7FCFB9230}">
                <p14:media xmlns:p14="http://schemas.microsoft.com/office/powerpoint/2010/main" r:embed="rId2"/>
              </p:ext>
            </p:extLst>
          </p:nvPr>
        </p:nvPicPr>
        <p:blipFill>
          <a:blip r:embed="rId10"/>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50323648"/>
      </p:ext>
    </p:extLst>
  </p:cSld>
  <p:clrMapOvr>
    <a:masterClrMapping/>
  </p:clrMapOvr>
  <mc:AlternateContent xmlns:mc="http://schemas.openxmlformats.org/markup-compatibility/2006">
    <mc:Choice xmlns:p14="http://schemas.microsoft.com/office/powerpoint/2010/main" Requires="p14">
      <p:transition spd="slow" p14:dur="2000" advTm="41427"/>
    </mc:Choice>
    <mc:Fallback>
      <p:transition spd="slow" advTm="414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336D175B-4FF6-C172-8C07-81FB22E741E4}"/>
              </a:ext>
            </a:extLst>
          </p:cNvPr>
          <p:cNvPicPr>
            <a:picLocks noChangeAspect="1"/>
          </p:cNvPicPr>
          <p:nvPr/>
        </p:nvPicPr>
        <p:blipFill rotWithShape="1">
          <a:blip r:embed="rId6"/>
          <a:srcRect t="10104" b="22587"/>
          <a:stretch/>
        </p:blipFill>
        <p:spPr>
          <a:xfrm>
            <a:off x="701040" y="1867989"/>
            <a:ext cx="10789920" cy="3673462"/>
          </a:xfrm>
          <a:prstGeom prst="rect">
            <a:avLst/>
          </a:prstGeom>
        </p:spPr>
      </p:pic>
      <p:sp>
        <p:nvSpPr>
          <p:cNvPr id="19" name="TextBox 18">
            <a:extLst>
              <a:ext uri="{FF2B5EF4-FFF2-40B4-BE49-F238E27FC236}">
                <a16:creationId xmlns:a16="http://schemas.microsoft.com/office/drawing/2014/main" id="{4141D4EE-3F69-3619-A646-8C58A40ADB5F}"/>
              </a:ext>
            </a:extLst>
          </p:cNvPr>
          <p:cNvSpPr txBox="1"/>
          <p:nvPr/>
        </p:nvSpPr>
        <p:spPr>
          <a:xfrm>
            <a:off x="3016888" y="636695"/>
            <a:ext cx="6158224" cy="523220"/>
          </a:xfrm>
          <a:prstGeom prst="rect">
            <a:avLst/>
          </a:prstGeom>
          <a:noFill/>
        </p:spPr>
        <p:txBody>
          <a:bodyPr wrap="none" rtlCol="0">
            <a:spAutoFit/>
          </a:bodyPr>
          <a:lstStyle/>
          <a:p>
            <a:r>
              <a:rPr lang="en-US" sz="2800" b="1" u="sng" dirty="0">
                <a:solidFill>
                  <a:srgbClr val="333333"/>
                </a:solidFill>
                <a:effectLst/>
                <a:latin typeface="Tableau Bold"/>
              </a:rPr>
              <a:t>Fatalities vs No. of Passengers in Billions</a:t>
            </a:r>
            <a:endParaRPr lang="en-US" sz="2800" dirty="0">
              <a:effectLst/>
            </a:endParaRPr>
          </a:p>
        </p:txBody>
      </p:sp>
      <p:pic>
        <p:nvPicPr>
          <p:cNvPr id="3" name="Picture 2">
            <a:extLst>
              <a:ext uri="{FF2B5EF4-FFF2-40B4-BE49-F238E27FC236}">
                <a16:creationId xmlns:a16="http://schemas.microsoft.com/office/drawing/2014/main" id="{F70FA254-F6F4-8019-667F-688DE5E8C14E}"/>
              </a:ext>
            </a:extLst>
          </p:cNvPr>
          <p:cNvPicPr>
            <a:picLocks noChangeAspect="1"/>
          </p:cNvPicPr>
          <p:nvPr/>
        </p:nvPicPr>
        <p:blipFill rotWithShape="1">
          <a:blip r:embed="rId7"/>
          <a:srcRect b="3726"/>
          <a:stretch/>
        </p:blipFill>
        <p:spPr>
          <a:xfrm>
            <a:off x="701040" y="5541451"/>
            <a:ext cx="1162438" cy="522261"/>
          </a:xfrm>
          <a:prstGeom prst="rect">
            <a:avLst/>
          </a:prstGeom>
        </p:spPr>
      </p:pic>
      <p:pic>
        <p:nvPicPr>
          <p:cNvPr id="8" name="Audio 7">
            <a:hlinkClick r:id="" action="ppaction://media"/>
            <a:extLst>
              <a:ext uri="{FF2B5EF4-FFF2-40B4-BE49-F238E27FC236}">
                <a16:creationId xmlns:a16="http://schemas.microsoft.com/office/drawing/2014/main" id="{747DACF5-4735-B6B5-CECF-E79AA541E03F}"/>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21120009"/>
      </p:ext>
    </p:extLst>
  </p:cSld>
  <p:clrMapOvr>
    <a:masterClrMapping/>
  </p:clrMapOvr>
  <mc:AlternateContent xmlns:mc="http://schemas.openxmlformats.org/markup-compatibility/2006">
    <mc:Choice xmlns:p14="http://schemas.microsoft.com/office/powerpoint/2010/main" Requires="p14">
      <p:transition spd="slow" p14:dur="2000" advTm="24396"/>
    </mc:Choice>
    <mc:Fallback>
      <p:transition spd="slow" advTm="243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9C5585CC-C1D1-F0BA-3B5C-4EF4B6559852}"/>
              </a:ext>
            </a:extLst>
          </p:cNvPr>
          <p:cNvPicPr>
            <a:picLocks noChangeAspect="1"/>
          </p:cNvPicPr>
          <p:nvPr/>
        </p:nvPicPr>
        <p:blipFill rotWithShape="1">
          <a:blip r:embed="rId6"/>
          <a:srcRect t="8318" b="39164"/>
          <a:stretch/>
        </p:blipFill>
        <p:spPr>
          <a:xfrm>
            <a:off x="701040" y="1894114"/>
            <a:ext cx="10789920" cy="3647442"/>
          </a:xfrm>
          <a:prstGeom prst="rect">
            <a:avLst/>
          </a:prstGeom>
        </p:spPr>
      </p:pic>
      <p:sp>
        <p:nvSpPr>
          <p:cNvPr id="4" name="TextBox 3">
            <a:extLst>
              <a:ext uri="{FF2B5EF4-FFF2-40B4-BE49-F238E27FC236}">
                <a16:creationId xmlns:a16="http://schemas.microsoft.com/office/drawing/2014/main" id="{1B0F5A8A-EABE-39D8-9CD9-E3334A5A1394}"/>
              </a:ext>
            </a:extLst>
          </p:cNvPr>
          <p:cNvSpPr txBox="1"/>
          <p:nvPr/>
        </p:nvSpPr>
        <p:spPr>
          <a:xfrm>
            <a:off x="2842320" y="534510"/>
            <a:ext cx="6507359" cy="523220"/>
          </a:xfrm>
          <a:prstGeom prst="rect">
            <a:avLst/>
          </a:prstGeom>
          <a:noFill/>
        </p:spPr>
        <p:txBody>
          <a:bodyPr wrap="none" rtlCol="0">
            <a:spAutoFit/>
          </a:bodyPr>
          <a:lstStyle/>
          <a:p>
            <a:r>
              <a:rPr lang="en-US" sz="2800" b="1" u="sng" dirty="0">
                <a:solidFill>
                  <a:srgbClr val="333333"/>
                </a:solidFill>
                <a:effectLst/>
                <a:latin typeface="Tableau Bold"/>
              </a:rPr>
              <a:t>Fatalities per 100K Departures &amp; Flight </a:t>
            </a:r>
            <a:r>
              <a:rPr lang="en-US" sz="2800" b="1" u="sng" dirty="0" err="1">
                <a:solidFill>
                  <a:srgbClr val="333333"/>
                </a:solidFill>
                <a:effectLst/>
                <a:latin typeface="Tableau Bold"/>
              </a:rPr>
              <a:t>Hrs</a:t>
            </a:r>
            <a:endParaRPr lang="en-US" sz="2800" b="1" u="sng" dirty="0">
              <a:solidFill>
                <a:srgbClr val="333333"/>
              </a:solidFill>
              <a:effectLst/>
              <a:latin typeface="Tableau Bold"/>
            </a:endParaRPr>
          </a:p>
        </p:txBody>
      </p:sp>
      <p:pic>
        <p:nvPicPr>
          <p:cNvPr id="5" name="Picture 4">
            <a:extLst>
              <a:ext uri="{FF2B5EF4-FFF2-40B4-BE49-F238E27FC236}">
                <a16:creationId xmlns:a16="http://schemas.microsoft.com/office/drawing/2014/main" id="{678D1E9D-A8DF-C9CF-57FE-D095091DE31C}"/>
              </a:ext>
            </a:extLst>
          </p:cNvPr>
          <p:cNvPicPr>
            <a:picLocks noChangeAspect="1"/>
          </p:cNvPicPr>
          <p:nvPr/>
        </p:nvPicPr>
        <p:blipFill>
          <a:blip r:embed="rId7"/>
          <a:stretch>
            <a:fillRect/>
          </a:stretch>
        </p:blipFill>
        <p:spPr>
          <a:xfrm>
            <a:off x="701040" y="5541556"/>
            <a:ext cx="1863355" cy="532387"/>
          </a:xfrm>
          <a:prstGeom prst="rect">
            <a:avLst/>
          </a:prstGeom>
        </p:spPr>
      </p:pic>
      <p:pic>
        <p:nvPicPr>
          <p:cNvPr id="11" name="Audio 10">
            <a:hlinkClick r:id="" action="ppaction://media"/>
            <a:extLst>
              <a:ext uri="{FF2B5EF4-FFF2-40B4-BE49-F238E27FC236}">
                <a16:creationId xmlns:a16="http://schemas.microsoft.com/office/drawing/2014/main" id="{68D66761-262A-3AC5-B119-D78D96AF1885}"/>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61666448"/>
      </p:ext>
    </p:extLst>
  </p:cSld>
  <p:clrMapOvr>
    <a:masterClrMapping/>
  </p:clrMapOvr>
  <mc:AlternateContent xmlns:mc="http://schemas.openxmlformats.org/markup-compatibility/2006">
    <mc:Choice xmlns:p14="http://schemas.microsoft.com/office/powerpoint/2010/main" Requires="p14">
      <p:transition spd="slow" p14:dur="2000" advTm="22972"/>
    </mc:Choice>
    <mc:Fallback>
      <p:transition spd="slow" advTm="229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5F2A392B-252E-C8D8-CBE9-E4A4924CB90D}"/>
              </a:ext>
            </a:extLst>
          </p:cNvPr>
          <p:cNvPicPr>
            <a:picLocks noChangeAspect="1"/>
          </p:cNvPicPr>
          <p:nvPr/>
        </p:nvPicPr>
        <p:blipFill rotWithShape="1">
          <a:blip r:embed="rId6"/>
          <a:srcRect t="9438" b="22178"/>
          <a:stretch/>
        </p:blipFill>
        <p:spPr>
          <a:xfrm>
            <a:off x="727193" y="1184030"/>
            <a:ext cx="10737613" cy="4901370"/>
          </a:xfrm>
          <a:prstGeom prst="rect">
            <a:avLst/>
          </a:prstGeom>
        </p:spPr>
      </p:pic>
      <p:sp>
        <p:nvSpPr>
          <p:cNvPr id="4" name="TextBox 3">
            <a:extLst>
              <a:ext uri="{FF2B5EF4-FFF2-40B4-BE49-F238E27FC236}">
                <a16:creationId xmlns:a16="http://schemas.microsoft.com/office/drawing/2014/main" id="{EE8D5CE3-4778-A1FE-4EF4-F7502ED19FAE}"/>
              </a:ext>
            </a:extLst>
          </p:cNvPr>
          <p:cNvSpPr txBox="1"/>
          <p:nvPr/>
        </p:nvSpPr>
        <p:spPr>
          <a:xfrm>
            <a:off x="2961905" y="636695"/>
            <a:ext cx="7454926" cy="954107"/>
          </a:xfrm>
          <a:prstGeom prst="rect">
            <a:avLst/>
          </a:prstGeom>
          <a:noFill/>
        </p:spPr>
        <p:txBody>
          <a:bodyPr wrap="none" rtlCol="0">
            <a:spAutoFit/>
          </a:bodyPr>
          <a:lstStyle/>
          <a:p>
            <a:r>
              <a:rPr lang="en-US" sz="2800" b="1" u="sng" dirty="0">
                <a:solidFill>
                  <a:srgbClr val="333333"/>
                </a:solidFill>
                <a:effectLst/>
                <a:latin typeface="Tableau Bold"/>
              </a:rPr>
              <a:t>Fatalities per 100 MM Miles of Road vs Air Travel</a:t>
            </a:r>
          </a:p>
          <a:p>
            <a:endParaRPr lang="en-US" sz="2800" dirty="0">
              <a:effectLst/>
            </a:endParaRPr>
          </a:p>
        </p:txBody>
      </p:sp>
      <p:pic>
        <p:nvPicPr>
          <p:cNvPr id="2" name="Picture 1">
            <a:extLst>
              <a:ext uri="{FF2B5EF4-FFF2-40B4-BE49-F238E27FC236}">
                <a16:creationId xmlns:a16="http://schemas.microsoft.com/office/drawing/2014/main" id="{CDD93C1E-A600-232B-D639-19730B7DA90A}"/>
              </a:ext>
            </a:extLst>
          </p:cNvPr>
          <p:cNvPicPr>
            <a:picLocks noChangeAspect="1"/>
          </p:cNvPicPr>
          <p:nvPr/>
        </p:nvPicPr>
        <p:blipFill>
          <a:blip r:embed="rId7"/>
          <a:stretch>
            <a:fillRect/>
          </a:stretch>
        </p:blipFill>
        <p:spPr>
          <a:xfrm>
            <a:off x="727193" y="5870713"/>
            <a:ext cx="2347969" cy="507227"/>
          </a:xfrm>
          <a:prstGeom prst="rect">
            <a:avLst/>
          </a:prstGeom>
        </p:spPr>
      </p:pic>
      <p:pic>
        <p:nvPicPr>
          <p:cNvPr id="6" name="Audio 5">
            <a:hlinkClick r:id="" action="ppaction://media"/>
            <a:extLst>
              <a:ext uri="{FF2B5EF4-FFF2-40B4-BE49-F238E27FC236}">
                <a16:creationId xmlns:a16="http://schemas.microsoft.com/office/drawing/2014/main" id="{68EE497B-BA61-4EDB-5A5F-6FC6DBB87402}"/>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35427654"/>
      </p:ext>
    </p:extLst>
  </p:cSld>
  <p:clrMapOvr>
    <a:masterClrMapping/>
  </p:clrMapOvr>
  <mc:AlternateContent xmlns:mc="http://schemas.openxmlformats.org/markup-compatibility/2006">
    <mc:Choice xmlns:p14="http://schemas.microsoft.com/office/powerpoint/2010/main" Requires="p14">
      <p:transition spd="slow" p14:dur="2000" advTm="21565"/>
    </mc:Choice>
    <mc:Fallback>
      <p:transition spd="slow" advTm="215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4709486D-9919-85CC-D8E1-918B09D71D6C}"/>
              </a:ext>
            </a:extLst>
          </p:cNvPr>
          <p:cNvPicPr>
            <a:picLocks noChangeAspect="1"/>
          </p:cNvPicPr>
          <p:nvPr/>
        </p:nvPicPr>
        <p:blipFill rotWithShape="1">
          <a:blip r:embed="rId6"/>
          <a:srcRect t="8638" b="33021"/>
          <a:stretch/>
        </p:blipFill>
        <p:spPr>
          <a:xfrm>
            <a:off x="701040" y="1959429"/>
            <a:ext cx="10789920" cy="3449929"/>
          </a:xfrm>
          <a:prstGeom prst="rect">
            <a:avLst/>
          </a:prstGeom>
        </p:spPr>
      </p:pic>
      <p:sp>
        <p:nvSpPr>
          <p:cNvPr id="4" name="TextBox 3">
            <a:extLst>
              <a:ext uri="{FF2B5EF4-FFF2-40B4-BE49-F238E27FC236}">
                <a16:creationId xmlns:a16="http://schemas.microsoft.com/office/drawing/2014/main" id="{5FF8CDB4-9B27-FD48-4D8E-7E7494E1B41A}"/>
              </a:ext>
            </a:extLst>
          </p:cNvPr>
          <p:cNvSpPr txBox="1"/>
          <p:nvPr/>
        </p:nvSpPr>
        <p:spPr>
          <a:xfrm>
            <a:off x="3178727" y="636695"/>
            <a:ext cx="6180666" cy="523220"/>
          </a:xfrm>
          <a:prstGeom prst="rect">
            <a:avLst/>
          </a:prstGeom>
          <a:noFill/>
        </p:spPr>
        <p:txBody>
          <a:bodyPr wrap="none" rtlCol="0">
            <a:spAutoFit/>
          </a:bodyPr>
          <a:lstStyle/>
          <a:p>
            <a:r>
              <a:rPr lang="en-US" sz="2800" b="1" u="sng" dirty="0">
                <a:solidFill>
                  <a:srgbClr val="333333"/>
                </a:solidFill>
                <a:effectLst/>
                <a:latin typeface="Tableau Bold"/>
              </a:rPr>
              <a:t>Total Fatalities- Air (Global) vs Road (US)</a:t>
            </a:r>
          </a:p>
        </p:txBody>
      </p:sp>
      <p:pic>
        <p:nvPicPr>
          <p:cNvPr id="2" name="Picture 1">
            <a:extLst>
              <a:ext uri="{FF2B5EF4-FFF2-40B4-BE49-F238E27FC236}">
                <a16:creationId xmlns:a16="http://schemas.microsoft.com/office/drawing/2014/main" id="{4D522973-89F9-3D1C-AEB2-2A5FB857CFD9}"/>
              </a:ext>
            </a:extLst>
          </p:cNvPr>
          <p:cNvPicPr>
            <a:picLocks noChangeAspect="1"/>
          </p:cNvPicPr>
          <p:nvPr/>
        </p:nvPicPr>
        <p:blipFill rotWithShape="1">
          <a:blip r:embed="rId7"/>
          <a:srcRect l="817" b="3977"/>
          <a:stretch/>
        </p:blipFill>
        <p:spPr>
          <a:xfrm>
            <a:off x="701040" y="5327223"/>
            <a:ext cx="1498122" cy="566426"/>
          </a:xfrm>
          <a:prstGeom prst="rect">
            <a:avLst/>
          </a:prstGeom>
        </p:spPr>
      </p:pic>
      <p:pic>
        <p:nvPicPr>
          <p:cNvPr id="8" name="Audio 7">
            <a:hlinkClick r:id="" action="ppaction://media"/>
            <a:extLst>
              <a:ext uri="{FF2B5EF4-FFF2-40B4-BE49-F238E27FC236}">
                <a16:creationId xmlns:a16="http://schemas.microsoft.com/office/drawing/2014/main" id="{53737097-5F29-3A19-9B94-B07AE4722BBB}"/>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471285547"/>
      </p:ext>
    </p:extLst>
  </p:cSld>
  <p:clrMapOvr>
    <a:masterClrMapping/>
  </p:clrMapOvr>
  <mc:AlternateContent xmlns:mc="http://schemas.openxmlformats.org/markup-compatibility/2006">
    <mc:Choice xmlns:p14="http://schemas.microsoft.com/office/powerpoint/2010/main" Requires="p14">
      <p:transition spd="slow" p14:dur="2000" advTm="34228"/>
    </mc:Choice>
    <mc:Fallback>
      <p:transition spd="slow" advTm="342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7CEC92C8-FAEB-34A7-9661-17B8F2EE3AF1}"/>
              </a:ext>
            </a:extLst>
          </p:cNvPr>
          <p:cNvPicPr>
            <a:picLocks noChangeAspect="1"/>
          </p:cNvPicPr>
          <p:nvPr/>
        </p:nvPicPr>
        <p:blipFill rotWithShape="1">
          <a:blip r:embed="rId6"/>
          <a:srcRect t="8607"/>
          <a:stretch/>
        </p:blipFill>
        <p:spPr>
          <a:xfrm>
            <a:off x="3528087" y="1159915"/>
            <a:ext cx="5135823" cy="5097716"/>
          </a:xfrm>
          <a:prstGeom prst="rect">
            <a:avLst/>
          </a:prstGeom>
          <a:ln>
            <a:noFill/>
          </a:ln>
        </p:spPr>
      </p:pic>
      <p:sp>
        <p:nvSpPr>
          <p:cNvPr id="3" name="TextBox 2">
            <a:extLst>
              <a:ext uri="{FF2B5EF4-FFF2-40B4-BE49-F238E27FC236}">
                <a16:creationId xmlns:a16="http://schemas.microsoft.com/office/drawing/2014/main" id="{81F8B76A-E744-257C-301F-625E4A40F074}"/>
              </a:ext>
            </a:extLst>
          </p:cNvPr>
          <p:cNvSpPr txBox="1"/>
          <p:nvPr/>
        </p:nvSpPr>
        <p:spPr>
          <a:xfrm>
            <a:off x="3561235" y="600369"/>
            <a:ext cx="5069529" cy="523220"/>
          </a:xfrm>
          <a:prstGeom prst="rect">
            <a:avLst/>
          </a:prstGeom>
          <a:noFill/>
        </p:spPr>
        <p:txBody>
          <a:bodyPr wrap="none" rtlCol="0">
            <a:spAutoFit/>
          </a:bodyPr>
          <a:lstStyle/>
          <a:p>
            <a:r>
              <a:rPr lang="en-US" sz="2800" b="1" u="sng" dirty="0">
                <a:solidFill>
                  <a:srgbClr val="333333"/>
                </a:solidFill>
                <a:effectLst/>
                <a:latin typeface="Tableau Bold"/>
              </a:rPr>
              <a:t>Accidents by Modes of Transport</a:t>
            </a:r>
            <a:endParaRPr lang="en-US" sz="2800" dirty="0">
              <a:effectLst/>
            </a:endParaRPr>
          </a:p>
        </p:txBody>
      </p:sp>
      <p:pic>
        <p:nvPicPr>
          <p:cNvPr id="6" name="Audio 5">
            <a:hlinkClick r:id="" action="ppaction://media"/>
            <a:extLst>
              <a:ext uri="{FF2B5EF4-FFF2-40B4-BE49-F238E27FC236}">
                <a16:creationId xmlns:a16="http://schemas.microsoft.com/office/drawing/2014/main" id="{0045D7D2-5EDF-2C0F-E2BA-7DAF6E177534}"/>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69087405"/>
      </p:ext>
    </p:extLst>
  </p:cSld>
  <p:clrMapOvr>
    <a:masterClrMapping/>
  </p:clrMapOvr>
  <mc:AlternateContent xmlns:mc="http://schemas.openxmlformats.org/markup-compatibility/2006">
    <mc:Choice xmlns:p14="http://schemas.microsoft.com/office/powerpoint/2010/main" Requires="p14">
      <p:transition spd="slow" p14:dur="2000" advTm="19800"/>
    </mc:Choice>
    <mc:Fallback>
      <p:transition spd="slow" advTm="198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4328D2AE-35DE-FEF3-AD81-06EFADE4E757}"/>
              </a:ext>
            </a:extLst>
          </p:cNvPr>
          <p:cNvPicPr>
            <a:picLocks noChangeAspect="1"/>
          </p:cNvPicPr>
          <p:nvPr/>
        </p:nvPicPr>
        <p:blipFill>
          <a:blip r:embed="rId7"/>
          <a:stretch>
            <a:fillRect/>
          </a:stretch>
        </p:blipFill>
        <p:spPr>
          <a:xfrm>
            <a:off x="513236" y="3007044"/>
            <a:ext cx="2713901" cy="3370896"/>
          </a:xfrm>
          <a:prstGeom prst="rect">
            <a:avLst/>
          </a:prstGeom>
        </p:spPr>
      </p:pic>
      <p:pic>
        <p:nvPicPr>
          <p:cNvPr id="11" name="Video 4" title="Airplane flying over skyscraper">
            <a:hlinkClick r:id="" action="ppaction://media"/>
            <a:extLst>
              <a:ext uri="{FF2B5EF4-FFF2-40B4-BE49-F238E27FC236}">
                <a16:creationId xmlns:a16="http://schemas.microsoft.com/office/drawing/2014/main" id="{770EF1BB-586C-AEEE-E222-8B4546606CCB}"/>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3263361" y="2746537"/>
            <a:ext cx="8451628" cy="3631403"/>
          </a:xfrm>
          <a:prstGeom prst="rect">
            <a:avLst/>
          </a:prstGeom>
        </p:spPr>
      </p:pic>
      <p:sp>
        <p:nvSpPr>
          <p:cNvPr id="7" name="TextBox 6">
            <a:extLst>
              <a:ext uri="{FF2B5EF4-FFF2-40B4-BE49-F238E27FC236}">
                <a16:creationId xmlns:a16="http://schemas.microsoft.com/office/drawing/2014/main" id="{1A827530-6EAF-D3A7-E8F4-5B3E944AC018}"/>
              </a:ext>
            </a:extLst>
          </p:cNvPr>
          <p:cNvSpPr txBox="1"/>
          <p:nvPr/>
        </p:nvSpPr>
        <p:spPr>
          <a:xfrm>
            <a:off x="3616569" y="762481"/>
            <a:ext cx="4958861" cy="523220"/>
          </a:xfrm>
          <a:prstGeom prst="rect">
            <a:avLst/>
          </a:prstGeom>
          <a:noFill/>
        </p:spPr>
        <p:txBody>
          <a:bodyPr wrap="square" rtlCol="0">
            <a:spAutoFit/>
          </a:bodyPr>
          <a:lstStyle/>
          <a:p>
            <a:pPr algn="ctr"/>
            <a:r>
              <a:rPr lang="en-US" sz="2800" b="1" u="sng" dirty="0">
                <a:solidFill>
                  <a:srgbClr val="333333"/>
                </a:solidFill>
                <a:latin typeface="Tableau Bold"/>
              </a:rPr>
              <a:t>Conclusion </a:t>
            </a:r>
          </a:p>
        </p:txBody>
      </p:sp>
      <p:sp>
        <p:nvSpPr>
          <p:cNvPr id="12" name="TextBox 11">
            <a:extLst>
              <a:ext uri="{FF2B5EF4-FFF2-40B4-BE49-F238E27FC236}">
                <a16:creationId xmlns:a16="http://schemas.microsoft.com/office/drawing/2014/main" id="{4B8DD0E8-1975-BE87-3265-03E1F4670C80}"/>
              </a:ext>
            </a:extLst>
          </p:cNvPr>
          <p:cNvSpPr txBox="1"/>
          <p:nvPr/>
        </p:nvSpPr>
        <p:spPr>
          <a:xfrm>
            <a:off x="967154" y="1352758"/>
            <a:ext cx="10259646" cy="1323439"/>
          </a:xfrm>
          <a:prstGeom prst="rect">
            <a:avLst/>
          </a:prstGeom>
          <a:noFill/>
        </p:spPr>
        <p:txBody>
          <a:bodyPr wrap="square" rtlCol="0">
            <a:spAutoFit/>
          </a:bodyPr>
          <a:lstStyle/>
          <a:p>
            <a:pPr algn="ctr"/>
            <a:r>
              <a:rPr lang="en-US" sz="2000" dirty="0"/>
              <a:t>The data driven approach to analyze air travel safety was very insightful and I’m convinced that air travel is one of the safest modes of transport and I recommend further analysis based on facts and publishing of the findings to present the true picture to the public, that- </a:t>
            </a:r>
          </a:p>
          <a:p>
            <a:pPr algn="ctr"/>
            <a:r>
              <a:rPr lang="en-US" sz="2000" dirty="0"/>
              <a:t>AIR TRAVEL IS SAFE!</a:t>
            </a:r>
          </a:p>
        </p:txBody>
      </p:sp>
      <p:pic>
        <p:nvPicPr>
          <p:cNvPr id="5" name="Audio 4">
            <a:hlinkClick r:id="" action="ppaction://media"/>
            <a:extLst>
              <a:ext uri="{FF2B5EF4-FFF2-40B4-BE49-F238E27FC236}">
                <a16:creationId xmlns:a16="http://schemas.microsoft.com/office/drawing/2014/main" id="{CDF6E518-47FD-3120-9A24-8D8BB22EA97B}"/>
              </a:ext>
            </a:extLst>
          </p:cNvPr>
          <p:cNvPicPr>
            <a:picLocks noChangeAspect="1"/>
          </p:cNvPicPr>
          <p:nvPr>
            <a:audioFile r:link="rId4"/>
            <p:extLst>
              <p:ext uri="{DAA4B4D4-6D71-4841-9C94-3DE7FCFB9230}">
                <p14:media xmlns:p14="http://schemas.microsoft.com/office/powerpoint/2010/main" r:embed="rId3"/>
              </p:ext>
            </p:extLst>
          </p:nvPr>
        </p:nvPicPr>
        <p:blipFill>
          <a:blip r:embed="rId9"/>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73914357"/>
      </p:ext>
    </p:extLst>
  </p:cSld>
  <p:clrMapOvr>
    <a:masterClrMapping/>
  </p:clrMapOvr>
  <mc:AlternateContent xmlns:mc="http://schemas.openxmlformats.org/markup-compatibility/2006">
    <mc:Choice xmlns:p14="http://schemas.microsoft.com/office/powerpoint/2010/main" Requires="p14">
      <p:transition spd="slow" p14:dur="2000" advTm="58377"/>
    </mc:Choice>
    <mc:Fallback>
      <p:transition spd="slow" advTm="583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1" presetClass="mediacall" presetSubtype="0" fill="hold" nodeType="withEffect">
                                  <p:stCondLst>
                                    <p:cond delay="0"/>
                                  </p:stCondLst>
                                  <p:childTnLst>
                                    <p:cmd type="call" cmd="playFrom(0.0)">
                                      <p:cBhvr>
                                        <p:cTn id="8" dur="1000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11"/>
                    </p:tgtEl>
                  </p:cond>
                </p:stCondLst>
                <p:endSync evt="end" delay="0">
                  <p:rtn val="all"/>
                </p:endSync>
                <p:childTnLst>
                  <p:par>
                    <p:cTn id="10" fill="hold">
                      <p:stCondLst>
                        <p:cond delay="0"/>
                      </p:stCondLst>
                      <p:childTnLst>
                        <p:par>
                          <p:cTn id="11" fill="hold">
                            <p:stCondLst>
                              <p:cond delay="0"/>
                            </p:stCondLst>
                            <p:childTnLst>
                              <p:par>
                                <p:cTn id="12" presetID="2" presetClass="mediacall" presetSubtype="0" fill="hold" nodeType="clickEffect">
                                  <p:stCondLst>
                                    <p:cond delay="0"/>
                                  </p:stCondLst>
                                  <p:childTnLst>
                                    <p:cmd type="call" cmd="togglePause">
                                      <p:cBhvr>
                                        <p:cTn id="13" dur="1" fill="hold"/>
                                        <p:tgtEl>
                                          <p:spTgt spid="11"/>
                                        </p:tgtEl>
                                      </p:cBhvr>
                                    </p:cmd>
                                  </p:childTnLst>
                                </p:cTn>
                              </p:par>
                            </p:childTnLst>
                          </p:cTn>
                        </p:par>
                      </p:childTnLst>
                    </p:cTn>
                  </p:par>
                </p:childTnLst>
              </p:cTn>
              <p:nextCondLst>
                <p:cond evt="onClick" delay="0">
                  <p:tgtEl>
                    <p:spTgt spid="11"/>
                  </p:tgtEl>
                </p:cond>
              </p:nextCondLst>
            </p:seq>
            <p:video>
              <p:cMediaNode vol="80000" mute="1">
                <p:cTn id="14" repeatCount="indefinite" fill="hold" display="0">
                  <p:stCondLst>
                    <p:cond delay="indefinite"/>
                  </p:stCondLst>
                </p:cTn>
                <p:tgtEl>
                  <p:spTgt spid="11"/>
                </p:tgtEl>
              </p:cMediaNode>
            </p:video>
            <p:audio isNarration="1">
              <p:cMediaNode vol="80000" showWhenStopped="0">
                <p:cTn id="15" fill="hold" display="0">
                  <p:stCondLst>
                    <p:cond delay="indefinite"/>
                  </p:stCondLst>
                  <p:endCondLst>
                    <p:cond evt="onStopAudio" delay="0">
                      <p:tgtEl>
                        <p:sldTgt/>
                      </p:tgtEl>
                    </p:cond>
                  </p:endCondLst>
                </p:cTn>
                <p:tgtEl>
                  <p:spTgt spid="5"/>
                </p:tgtEl>
              </p:cMediaNode>
            </p:audio>
          </p:childTnLst>
        </p:cTn>
      </p:par>
    </p:tnLst>
  </p:timing>
  <p:extLst>
    <p:ext uri="{E180D4A7-C9FB-4DFB-919C-405C955672EB}">
      <p14:showEvtLst xmlns:p14="http://schemas.microsoft.com/office/powerpoint/2010/main">
        <p14:playEvt time="38" objId="11"/>
        <p14:playEvt time="10177" objId="11"/>
        <p14:playEvt time="30195" objId="11"/>
        <p14:playEvt time="40197" objId="11"/>
        <p14:playEvt time="50197" objId="11"/>
        <p14:stopEvt time="58247" objId="11"/>
      </p14:showEvt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C17790D2-E9E4-A6D9-6B6D-C4D3B18226EC}"/>
              </a:ext>
            </a:extLst>
          </p:cNvPr>
          <p:cNvSpPr txBox="1"/>
          <p:nvPr/>
        </p:nvSpPr>
        <p:spPr>
          <a:xfrm>
            <a:off x="4319391" y="613954"/>
            <a:ext cx="3553217" cy="523220"/>
          </a:xfrm>
          <a:prstGeom prst="rect">
            <a:avLst/>
          </a:prstGeom>
          <a:noFill/>
        </p:spPr>
        <p:txBody>
          <a:bodyPr wrap="none" rtlCol="0">
            <a:spAutoFit/>
          </a:bodyPr>
          <a:lstStyle/>
          <a:p>
            <a:r>
              <a:rPr lang="en-US" sz="2800" b="1" u="sng" dirty="0">
                <a:solidFill>
                  <a:srgbClr val="333333"/>
                </a:solidFill>
                <a:effectLst/>
                <a:latin typeface="Tableau Bold"/>
              </a:rPr>
              <a:t>Ethical Considerations </a:t>
            </a:r>
          </a:p>
        </p:txBody>
      </p:sp>
      <p:sp>
        <p:nvSpPr>
          <p:cNvPr id="2" name="TextBox 1">
            <a:extLst>
              <a:ext uri="{FF2B5EF4-FFF2-40B4-BE49-F238E27FC236}">
                <a16:creationId xmlns:a16="http://schemas.microsoft.com/office/drawing/2014/main" id="{AFEA6A97-D663-A51A-B15E-60B369EEE36E}"/>
              </a:ext>
            </a:extLst>
          </p:cNvPr>
          <p:cNvSpPr txBox="1"/>
          <p:nvPr/>
        </p:nvSpPr>
        <p:spPr>
          <a:xfrm>
            <a:off x="1239709" y="1258837"/>
            <a:ext cx="9712569" cy="1237000"/>
          </a:xfrm>
          <a:prstGeom prst="rect">
            <a:avLst/>
          </a:prstGeom>
        </p:spPr>
        <p:txBody>
          <a:bodyPr vert="horz" lIns="91440" tIns="45720" rIns="91440" bIns="45720" rtlCol="0">
            <a:normAutofit/>
          </a:bodyPr>
          <a:lstStyle/>
          <a:p>
            <a:pPr marL="285750" indent="-228600" fontAlgn="ctr">
              <a:lnSpc>
                <a:spcPct val="90000"/>
              </a:lnSpc>
              <a:spcAft>
                <a:spcPts val="600"/>
              </a:spcAft>
              <a:buFont typeface="Arial" panose="020B0604020202020204" pitchFamily="34" charset="0"/>
              <a:buChar char="•"/>
            </a:pPr>
            <a:r>
              <a:rPr lang="en-US" sz="1600" dirty="0"/>
              <a:t>Being aware that no personal information has been used in the analysis without permission.</a:t>
            </a:r>
          </a:p>
          <a:p>
            <a:pPr marL="285750" indent="-228600" fontAlgn="ctr">
              <a:lnSpc>
                <a:spcPct val="90000"/>
              </a:lnSpc>
              <a:spcAft>
                <a:spcPts val="600"/>
              </a:spcAft>
              <a:buFont typeface="Arial" panose="020B0604020202020204" pitchFamily="34" charset="0"/>
              <a:buChar char="•"/>
            </a:pPr>
            <a:r>
              <a:rPr lang="en-US" sz="1600" dirty="0"/>
              <a:t>The study should not create a negative perception of any countries’ flight safety record.</a:t>
            </a:r>
          </a:p>
          <a:p>
            <a:pPr marL="285750" indent="-228600" fontAlgn="ctr">
              <a:lnSpc>
                <a:spcPct val="90000"/>
              </a:lnSpc>
              <a:spcAft>
                <a:spcPts val="600"/>
              </a:spcAft>
              <a:buFont typeface="Arial" panose="020B0604020202020204" pitchFamily="34" charset="0"/>
              <a:buChar char="•"/>
            </a:pPr>
            <a:r>
              <a:rPr lang="en-US" sz="1600" dirty="0"/>
              <a:t>The data used in the study should be anonymous.</a:t>
            </a:r>
          </a:p>
          <a:p>
            <a:pPr marL="285750" indent="-228600" fontAlgn="ctr">
              <a:lnSpc>
                <a:spcPct val="90000"/>
              </a:lnSpc>
              <a:spcAft>
                <a:spcPts val="600"/>
              </a:spcAft>
              <a:buFont typeface="Arial" panose="020B0604020202020204" pitchFamily="34" charset="0"/>
              <a:buChar char="•"/>
            </a:pPr>
            <a:r>
              <a:rPr lang="en-US" sz="1600" dirty="0"/>
              <a:t>Reference all the sources of the data and information used in the study.</a:t>
            </a:r>
          </a:p>
        </p:txBody>
      </p:sp>
      <p:sp>
        <p:nvSpPr>
          <p:cNvPr id="10" name="TextBox 9">
            <a:extLst>
              <a:ext uri="{FF2B5EF4-FFF2-40B4-BE49-F238E27FC236}">
                <a16:creationId xmlns:a16="http://schemas.microsoft.com/office/drawing/2014/main" id="{78951BE4-281A-E2FA-9610-A27B6612A782}"/>
              </a:ext>
            </a:extLst>
          </p:cNvPr>
          <p:cNvSpPr txBox="1"/>
          <p:nvPr/>
        </p:nvSpPr>
        <p:spPr>
          <a:xfrm>
            <a:off x="628294" y="3276268"/>
            <a:ext cx="10935402" cy="3101672"/>
          </a:xfrm>
          <a:prstGeom prst="rect">
            <a:avLst/>
          </a:prstGeom>
        </p:spPr>
        <p:txBody>
          <a:bodyPr vert="horz" lIns="91440" tIns="45720" rIns="91440" bIns="45720" rtlCol="0">
            <a:noAutofit/>
          </a:bodyPr>
          <a:lstStyle/>
          <a:p>
            <a:pPr marL="457200" indent="-457200">
              <a:buFont typeface="Arial" panose="020B0604020202020204" pitchFamily="34" charset="0"/>
              <a:buChar char="•"/>
            </a:pPr>
            <a:r>
              <a:rPr lang="en-US" sz="1600" dirty="0"/>
              <a:t>Link- </a:t>
            </a:r>
            <a:r>
              <a:rPr lang="en-US" sz="1600" dirty="0">
                <a:hlinkClick r:id="rId5"/>
              </a:rPr>
              <a:t>Accidents Spur Concern But Air Travel Remains Safe | TIME</a:t>
            </a:r>
            <a:endParaRPr lang="en-US" sz="1600" dirty="0"/>
          </a:p>
          <a:p>
            <a:pPr marL="457200" indent="-457200">
              <a:buFont typeface="Arial" panose="020B0604020202020204" pitchFamily="34" charset="0"/>
              <a:buChar char="•"/>
            </a:pPr>
            <a:r>
              <a:rPr lang="en-US" sz="1600" dirty="0">
                <a:solidFill>
                  <a:srgbClr val="414141"/>
                </a:solidFill>
              </a:rPr>
              <a:t>Link- </a:t>
            </a:r>
            <a:r>
              <a:rPr lang="en-US" sz="1600" dirty="0">
                <a:solidFill>
                  <a:srgbClr val="414141"/>
                </a:solidFill>
                <a:hlinkClick r:id="rId6"/>
              </a:rPr>
              <a:t>https://commercial.allianz.com/news-and-insights/expert-risk-articles/how-aviation-safety-has-improved.html</a:t>
            </a:r>
            <a:endParaRPr lang="en-US" sz="1600" dirty="0">
              <a:solidFill>
                <a:srgbClr val="414141"/>
              </a:solidFill>
            </a:endParaRPr>
          </a:p>
          <a:p>
            <a:pPr marL="457200" indent="-457200">
              <a:buFont typeface="Arial" panose="020B0604020202020204" pitchFamily="34" charset="0"/>
              <a:buChar char="•"/>
            </a:pPr>
            <a:r>
              <a:rPr lang="en-US" sz="1600" dirty="0">
                <a:solidFill>
                  <a:srgbClr val="414141"/>
                </a:solidFill>
              </a:rPr>
              <a:t>Pic1- By Makochan12.9 - Own work, CC BY-SA 4.0, </a:t>
            </a:r>
            <a:r>
              <a:rPr lang="en-US" sz="1600" dirty="0">
                <a:solidFill>
                  <a:srgbClr val="414141"/>
                </a:solidFill>
                <a:hlinkClick r:id="rId7"/>
              </a:rPr>
              <a:t>https://commons.wikimedia.org/w/index.php?curid=143460716</a:t>
            </a:r>
            <a:endParaRPr lang="en-US" sz="1600" dirty="0">
              <a:solidFill>
                <a:srgbClr val="414141"/>
              </a:solidFill>
            </a:endParaRPr>
          </a:p>
          <a:p>
            <a:pPr marL="457200" indent="-457200">
              <a:buFont typeface="Arial" panose="020B0604020202020204" pitchFamily="34" charset="0"/>
              <a:buChar char="•"/>
            </a:pPr>
            <a:r>
              <a:rPr lang="en-US" sz="1600" dirty="0">
                <a:solidFill>
                  <a:srgbClr val="414141"/>
                </a:solidFill>
              </a:rPr>
              <a:t>Pic 2- </a:t>
            </a:r>
            <a:r>
              <a:rPr lang="en-US" sz="1600" dirty="0">
                <a:hlinkClick r:id="rId8"/>
              </a:rPr>
              <a:t>416111899_660898979455910_8686159749104350273_n-700x933.jpg (700×933) (thejetset.com)</a:t>
            </a:r>
            <a:endParaRPr lang="en-US" sz="1600" dirty="0"/>
          </a:p>
          <a:p>
            <a:pPr marL="457200" indent="-457200">
              <a:buFont typeface="Arial" panose="020B0604020202020204" pitchFamily="34" charset="0"/>
              <a:buChar char="•"/>
            </a:pPr>
            <a:r>
              <a:rPr lang="en-US" sz="1600" dirty="0">
                <a:solidFill>
                  <a:srgbClr val="414141"/>
                </a:solidFill>
              </a:rPr>
              <a:t>Pic 3- </a:t>
            </a:r>
            <a:r>
              <a:rPr lang="en-US" sz="1600" dirty="0">
                <a:hlinkClick r:id="rId9"/>
              </a:rPr>
              <a:t>maxresdefault-2.jpg.optimal.jpg (1280×720) (pcdn.co)</a:t>
            </a:r>
            <a:endParaRPr lang="en-US" sz="1600" dirty="0"/>
          </a:p>
          <a:p>
            <a:pPr marL="457200" indent="-457200">
              <a:buFont typeface="Arial" panose="020B0604020202020204" pitchFamily="34" charset="0"/>
              <a:buChar char="•"/>
            </a:pPr>
            <a:r>
              <a:rPr lang="en-US" sz="1600" dirty="0">
                <a:solidFill>
                  <a:srgbClr val="414141"/>
                </a:solidFill>
              </a:rPr>
              <a:t>Pic 4- </a:t>
            </a:r>
            <a:r>
              <a:rPr lang="en-US" sz="1600" dirty="0">
                <a:hlinkClick r:id="rId10"/>
              </a:rPr>
              <a:t>Severe turbulence on Singapore Airlines flight 321 from London leaves 1 dead, others injured, airline says - CBS News</a:t>
            </a:r>
            <a:endParaRPr lang="en-US" sz="1600" dirty="0">
              <a:solidFill>
                <a:srgbClr val="414141"/>
              </a:solidFill>
            </a:endParaRPr>
          </a:p>
          <a:p>
            <a:pPr marL="457200" indent="-457200">
              <a:buFont typeface="Arial" panose="020B0604020202020204" pitchFamily="34" charset="0"/>
              <a:buChar char="•"/>
            </a:pPr>
            <a:r>
              <a:rPr lang="en-US" sz="1600" dirty="0"/>
              <a:t>U.S. Air Carrier Safety Data- </a:t>
            </a:r>
            <a:r>
              <a:rPr lang="en-US" sz="1600" i="0" u="sng" dirty="0">
                <a:solidFill>
                  <a:srgbClr val="1874A4"/>
                </a:solidFill>
                <a:effectLst/>
                <a:hlinkClick r:id="rId11"/>
              </a:rPr>
              <a:t>Airline Safety</a:t>
            </a:r>
            <a:r>
              <a:rPr lang="en-US" sz="1600" i="0" dirty="0">
                <a:solidFill>
                  <a:srgbClr val="000000"/>
                </a:solidFill>
                <a:effectLst/>
              </a:rPr>
              <a:t>, GitHub</a:t>
            </a:r>
          </a:p>
          <a:p>
            <a:pPr marL="457200" indent="-457200">
              <a:buFont typeface="Arial" panose="020B0604020202020204" pitchFamily="34" charset="0"/>
              <a:buChar char="•"/>
            </a:pPr>
            <a:r>
              <a:rPr lang="en-US" sz="1600" dirty="0"/>
              <a:t>Transportation Accidents by Mode- </a:t>
            </a:r>
            <a:r>
              <a:rPr lang="en-US" sz="1600" i="0" u="sng" dirty="0">
                <a:solidFill>
                  <a:srgbClr val="1874A4"/>
                </a:solidFill>
                <a:effectLst/>
                <a:hlinkClick r:id="rId12"/>
              </a:rPr>
              <a:t>Fatality Analysis Reporting System (FARS)</a:t>
            </a:r>
            <a:r>
              <a:rPr lang="en-US" sz="1600" i="0" dirty="0">
                <a:solidFill>
                  <a:srgbClr val="000000"/>
                </a:solidFill>
                <a:effectLst/>
              </a:rPr>
              <a:t>, NHTSA</a:t>
            </a:r>
          </a:p>
          <a:p>
            <a:pPr marL="457200" indent="-457200">
              <a:buFont typeface="Arial" panose="020B0604020202020204" pitchFamily="34" charset="0"/>
              <a:buChar char="•"/>
            </a:pPr>
            <a:r>
              <a:rPr lang="en-US" sz="1600" dirty="0"/>
              <a:t>No. of Passengers in Millions (2004-2021)- </a:t>
            </a:r>
            <a:r>
              <a:rPr lang="en-US" sz="1600" i="0" u="sng" dirty="0">
                <a:solidFill>
                  <a:srgbClr val="1874A4"/>
                </a:solidFill>
                <a:effectLst/>
                <a:hlinkClick r:id="rId13"/>
              </a:rPr>
              <a:t>Statistics</a:t>
            </a:r>
            <a:r>
              <a:rPr lang="en-US" sz="1600" i="0" dirty="0">
                <a:solidFill>
                  <a:srgbClr val="000000"/>
                </a:solidFill>
                <a:effectLst/>
              </a:rPr>
              <a:t>, Bureau of Aircraft Accident Archives; </a:t>
            </a:r>
            <a:r>
              <a:rPr lang="en-US" sz="1600" i="0" u="sng" dirty="0">
                <a:solidFill>
                  <a:srgbClr val="1874A4"/>
                </a:solidFill>
                <a:effectLst/>
                <a:hlinkClick r:id="rId14"/>
              </a:rPr>
              <a:t> ASN Aviation Safety Database</a:t>
            </a:r>
            <a:r>
              <a:rPr lang="en-US" sz="1600" i="0" dirty="0">
                <a:solidFill>
                  <a:srgbClr val="000000"/>
                </a:solidFill>
                <a:effectLst/>
              </a:rPr>
              <a:t>, Aviation Safety Network</a:t>
            </a:r>
          </a:p>
        </p:txBody>
      </p:sp>
      <p:sp>
        <p:nvSpPr>
          <p:cNvPr id="11" name="TextBox 10">
            <a:extLst>
              <a:ext uri="{FF2B5EF4-FFF2-40B4-BE49-F238E27FC236}">
                <a16:creationId xmlns:a16="http://schemas.microsoft.com/office/drawing/2014/main" id="{FC7AA732-D7A5-35C3-F910-5D0CECE6B4AD}"/>
              </a:ext>
            </a:extLst>
          </p:cNvPr>
          <p:cNvSpPr txBox="1"/>
          <p:nvPr/>
        </p:nvSpPr>
        <p:spPr>
          <a:xfrm>
            <a:off x="5185617" y="2598355"/>
            <a:ext cx="1820755" cy="523220"/>
          </a:xfrm>
          <a:prstGeom prst="rect">
            <a:avLst/>
          </a:prstGeom>
          <a:noFill/>
        </p:spPr>
        <p:txBody>
          <a:bodyPr wrap="none" rtlCol="0">
            <a:spAutoFit/>
          </a:bodyPr>
          <a:lstStyle/>
          <a:p>
            <a:r>
              <a:rPr lang="en-US" sz="2800" b="1" u="sng" dirty="0">
                <a:solidFill>
                  <a:srgbClr val="333333"/>
                </a:solidFill>
                <a:effectLst/>
                <a:latin typeface="Tableau Bold"/>
              </a:rPr>
              <a:t>References</a:t>
            </a:r>
          </a:p>
        </p:txBody>
      </p:sp>
      <p:pic>
        <p:nvPicPr>
          <p:cNvPr id="12" name="Audio 11">
            <a:hlinkClick r:id="" action="ppaction://media"/>
            <a:extLst>
              <a:ext uri="{FF2B5EF4-FFF2-40B4-BE49-F238E27FC236}">
                <a16:creationId xmlns:a16="http://schemas.microsoft.com/office/drawing/2014/main" id="{0415C220-D725-78E3-86BF-A5B81F60AB00}"/>
              </a:ext>
            </a:extLst>
          </p:cNvPr>
          <p:cNvPicPr>
            <a:picLocks noChangeAspect="1"/>
          </p:cNvPicPr>
          <p:nvPr>
            <a:audioFile r:link="rId2"/>
            <p:extLst>
              <p:ext uri="{DAA4B4D4-6D71-4841-9C94-3DE7FCFB9230}">
                <p14:media xmlns:p14="http://schemas.microsoft.com/office/powerpoint/2010/main" r:embed="rId1"/>
              </p:ext>
            </p:extLst>
          </p:nvPr>
        </p:nvPicPr>
        <p:blipFill>
          <a:blip r:embed="rId1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9340890"/>
      </p:ext>
    </p:extLst>
  </p:cSld>
  <p:clrMapOvr>
    <a:masterClrMapping/>
  </p:clrMapOvr>
  <mc:AlternateContent xmlns:mc="http://schemas.openxmlformats.org/markup-compatibility/2006">
    <mc:Choice xmlns:p14="http://schemas.microsoft.com/office/powerpoint/2010/main" Requires="p14">
      <p:transition spd="slow" p14:dur="2000" advTm="20240"/>
    </mc:Choice>
    <mc:Fallback>
      <p:transition spd="slow" advTm="202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7.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2DC20983-71AA-B648-BAA1-7043D3AC53C7}">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
  <TotalTime>8940</TotalTime>
  <Words>1149</Words>
  <Application>Microsoft Office PowerPoint</Application>
  <PresentationFormat>Widescreen</PresentationFormat>
  <Paragraphs>79</Paragraphs>
  <Slides>9</Slides>
  <Notes>9</Notes>
  <HiddenSlides>0</HiddenSlides>
  <MMClips>11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-apple-system</vt:lpstr>
      <vt:lpstr>Aptos</vt:lpstr>
      <vt:lpstr>Arial</vt:lpstr>
      <vt:lpstr>Calibri</vt:lpstr>
      <vt:lpstr>Calibri Light</vt:lpstr>
      <vt:lpstr>Helvetica</vt:lpstr>
      <vt:lpstr>Tableau Bold</vt:lpstr>
      <vt:lpstr>var(--font-pt-serif)</vt:lpstr>
      <vt:lpstr>Office Theme</vt:lpstr>
      <vt:lpstr>IS AIR TRAVEL SAFE?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2.3 Dashboard_V3</dc:title>
  <dc:creator/>
  <cp:lastModifiedBy>Somali Dey</cp:lastModifiedBy>
  <cp:revision>14</cp:revision>
  <dcterms:created xsi:type="dcterms:W3CDTF">2024-04-07T17:35:22Z</dcterms:created>
  <dcterms:modified xsi:type="dcterms:W3CDTF">2024-05-28T21:21:50Z</dcterms:modified>
</cp:coreProperties>
</file>

<file path=docProps/thumbnail.jpeg>
</file>